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6" r:id="rId2"/>
  </p:sldMasterIdLst>
  <p:notesMasterIdLst>
    <p:notesMasterId r:id="rId20"/>
  </p:notesMasterIdLst>
  <p:sldIdLst>
    <p:sldId id="3242" r:id="rId3"/>
    <p:sldId id="3243" r:id="rId4"/>
    <p:sldId id="3248" r:id="rId5"/>
    <p:sldId id="3244" r:id="rId6"/>
    <p:sldId id="3249" r:id="rId7"/>
    <p:sldId id="3240" r:id="rId8"/>
    <p:sldId id="3241" r:id="rId9"/>
    <p:sldId id="318" r:id="rId10"/>
    <p:sldId id="312" r:id="rId11"/>
    <p:sldId id="313" r:id="rId12"/>
    <p:sldId id="3246" r:id="rId13"/>
    <p:sldId id="3247" r:id="rId14"/>
    <p:sldId id="3245" r:id="rId15"/>
    <p:sldId id="3211" r:id="rId16"/>
    <p:sldId id="3251" r:id="rId17"/>
    <p:sldId id="3252" r:id="rId18"/>
    <p:sldId id="3220" r:id="rId19"/>
  </p:sldIdLst>
  <p:sldSz cx="12192000" cy="6858000"/>
  <p:notesSz cx="6810375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5BDEDE8-EC27-41D0-BCBC-CD9974C950BE}">
          <p14:sldIdLst>
            <p14:sldId id="3242"/>
            <p14:sldId id="3243"/>
            <p14:sldId id="3248"/>
            <p14:sldId id="3244"/>
            <p14:sldId id="3249"/>
            <p14:sldId id="3240"/>
            <p14:sldId id="3241"/>
            <p14:sldId id="318"/>
            <p14:sldId id="312"/>
            <p14:sldId id="313"/>
            <p14:sldId id="3246"/>
            <p14:sldId id="3247"/>
            <p14:sldId id="3245"/>
            <p14:sldId id="3211"/>
            <p14:sldId id="3251"/>
            <p14:sldId id="3252"/>
            <p14:sldId id="322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9i4xhnBY8ddIYHAcc+OHaPcoW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444E7F"/>
    <a:srgbClr val="63B3C6"/>
    <a:srgbClr val="FBCC34"/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674441243221553"/>
          <c:y val="0.16465883925029856"/>
          <c:w val="0.37215957706453162"/>
          <c:h val="0.6847737034426835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78-42F6-AD83-412BE3F2A17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78-42F6-AD83-412BE3F2A17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78-42F6-AD83-412BE3F2A17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A78-42F6-AD83-412BE3F2A17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наследственность</c:v>
                </c:pt>
                <c:pt idx="1">
                  <c:v>родители</c:v>
                </c:pt>
                <c:pt idx="2">
                  <c:v>окружающая среда</c:v>
                </c:pt>
                <c:pt idx="3">
                  <c:v>детский сад и школа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0.15</c:v>
                </c:pt>
                <c:pt idx="1">
                  <c:v>0.56999999999999995</c:v>
                </c:pt>
                <c:pt idx="2">
                  <c:v>0.25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A78-42F6-AD83-412BE3F2A1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/>
      </a:pPr>
      <a:endParaRPr lang="ru-K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E60DF-D64E-4A33-A9CE-52D84A48F642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3D8196-E5B0-4110-838E-2C965FBC1500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Балаларды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тәрбиелеу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дамытуда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Ата-аналарды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педагогикалық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қолдау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орталығын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ұйымдастыру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туралы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бұйрық</a:t>
          </a:r>
          <a:r>
            <a:rPr lang="ru-RU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шығару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5D9A63A0-7664-4120-85C1-BD896D9446FC}" type="parTrans" cxnId="{FEBF6FCC-FC91-4854-B018-7BC0A723D22D}">
      <dgm:prSet/>
      <dgm:spPr/>
      <dgm:t>
        <a:bodyPr/>
        <a:lstStyle/>
        <a:p>
          <a:endParaRPr lang="ru-RU"/>
        </a:p>
      </dgm:t>
    </dgm:pt>
    <dgm:pt modelId="{7BD0DF3B-24EC-4B2B-8DBA-FFD76EE9DD42}" type="sibTrans" cxnId="{FEBF6FCC-FC91-4854-B018-7BC0A723D22D}">
      <dgm:prSet/>
      <dgm:spPr/>
      <dgm:t>
        <a:bodyPr/>
        <a:lstStyle/>
        <a:p>
          <a:endParaRPr lang="ru-RU"/>
        </a:p>
      </dgm:t>
    </dgm:pt>
    <dgm:pt modelId="{0BEE06F8-94ED-4C0F-82F1-6589144AA638}">
      <dgm:prSet phldrT="[Текст]" custT="1"/>
      <dgm:spPr/>
      <dgm:t>
        <a:bodyPr/>
        <a:lstStyle/>
        <a:p>
          <a:r>
            <a:rPr lang="kk-KZ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sym typeface="Arial"/>
            </a:rPr>
            <a:t>Орталық қызметін ұйымдастыру бойынша жауапкершілікті директордың тәрбие ісі жөніндегі орынбасарына жүктеу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  <a:sym typeface="Arial"/>
          </a:endParaRPr>
        </a:p>
      </dgm:t>
    </dgm:pt>
    <dgm:pt modelId="{B02521AC-D950-4BA7-8570-66A920E8AB43}" type="parTrans" cxnId="{05B42186-3C72-4E80-AF77-6DFA6947D637}">
      <dgm:prSet/>
      <dgm:spPr/>
      <dgm:t>
        <a:bodyPr/>
        <a:lstStyle/>
        <a:p>
          <a:endParaRPr lang="ru-RU"/>
        </a:p>
      </dgm:t>
    </dgm:pt>
    <dgm:pt modelId="{30E2FFED-2C3B-496F-8AAB-C512ACA052A2}" type="sibTrans" cxnId="{05B42186-3C72-4E80-AF77-6DFA6947D637}">
      <dgm:prSet/>
      <dgm:spPr/>
      <dgm:t>
        <a:bodyPr/>
        <a:lstStyle/>
        <a:p>
          <a:endParaRPr lang="ru-RU"/>
        </a:p>
      </dgm:t>
    </dgm:pt>
    <dgm:pt modelId="{F2D1A876-CB9D-41C2-B75E-8A8B25919695}">
      <dgm:prSet phldrT="[Текст]" custT="1"/>
      <dgm:spPr/>
      <dgm:t>
        <a:bodyPr/>
        <a:lstStyle/>
        <a:p>
          <a:r>
            <a:rPr lang="kk-KZ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Жұмыс тобын құру (сынып жетекшілер, педагог-психологтер, әлеуметтік педагогтер, қосымша білім беру педагогтері)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6F1B6D5-F8F2-4896-8EB0-D9EE7052C203}" type="parTrans" cxnId="{2BF0BBEC-510D-49C1-8ACC-0BD2B41A9A9D}">
      <dgm:prSet/>
      <dgm:spPr/>
      <dgm:t>
        <a:bodyPr/>
        <a:lstStyle/>
        <a:p>
          <a:endParaRPr lang="ru-RU"/>
        </a:p>
      </dgm:t>
    </dgm:pt>
    <dgm:pt modelId="{C79CF8BF-004F-4482-8903-03AED02A85AD}" type="sibTrans" cxnId="{2BF0BBEC-510D-49C1-8ACC-0BD2B41A9A9D}">
      <dgm:prSet/>
      <dgm:spPr/>
      <dgm:t>
        <a:bodyPr/>
        <a:lstStyle/>
        <a:p>
          <a:endParaRPr lang="ru-RU"/>
        </a:p>
      </dgm:t>
    </dgm:pt>
    <dgm:pt modelId="{377A3CF4-C0A6-4080-BEAC-94E5159715C8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Психологиялық-педагогикалық</a:t>
          </a:r>
          <a:r>
            <a: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қолдау</a:t>
          </a:r>
          <a:r>
            <a: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бойынша</a:t>
          </a:r>
          <a:r>
            <a: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ата-аналардың</a:t>
          </a:r>
          <a:r>
            <a: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қажеттілігін</a:t>
          </a:r>
          <a:r>
            <a: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зерттеу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r>
            <a: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(</a:t>
          </a:r>
          <a:r>
            <a:rPr lang="ru-RU" sz="20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сауалнама</a:t>
          </a:r>
          <a:r>
            <a: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жүргізу</a:t>
          </a:r>
          <a:r>
            <a: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интервью </a:t>
          </a:r>
          <a:r>
            <a:rPr lang="ru-RU" sz="20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немесе</a:t>
          </a:r>
          <a:r>
            <a: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анкета)</a:t>
          </a:r>
        </a:p>
      </dgm:t>
    </dgm:pt>
    <dgm:pt modelId="{E8AD5E40-01D0-450C-9FFC-D912DAFD2AE0}" type="parTrans" cxnId="{88828A32-05C2-4357-AA9D-035A6DEABBA4}">
      <dgm:prSet/>
      <dgm:spPr/>
      <dgm:t>
        <a:bodyPr/>
        <a:lstStyle/>
        <a:p>
          <a:endParaRPr lang="ru-RU"/>
        </a:p>
      </dgm:t>
    </dgm:pt>
    <dgm:pt modelId="{4B57EA1B-CBB5-4641-B67C-6D875D6D71EA}" type="sibTrans" cxnId="{88828A32-05C2-4357-AA9D-035A6DEABBA4}">
      <dgm:prSet/>
      <dgm:spPr/>
      <dgm:t>
        <a:bodyPr/>
        <a:lstStyle/>
        <a:p>
          <a:endParaRPr lang="ru-RU"/>
        </a:p>
      </dgm:t>
    </dgm:pt>
    <dgm:pt modelId="{C25C671B-83E6-4653-9056-76251E4C3B8B}">
      <dgm:prSet phldrT="[Текст]" custT="1"/>
      <dgm:spPr/>
      <dgm:t>
        <a:bodyPr/>
        <a:lstStyle/>
        <a:p>
          <a:r>
            <a:rPr lang="kk-KZ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Ата-аналардың қажеттілігі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DF8CDE8-9197-4EA5-98B4-61001E1BD034}" type="parTrans" cxnId="{76F27EF5-D1C8-4CBD-819A-22F9E891B593}">
      <dgm:prSet/>
      <dgm:spPr/>
      <dgm:t>
        <a:bodyPr/>
        <a:lstStyle/>
        <a:p>
          <a:endParaRPr lang="ru-RU"/>
        </a:p>
      </dgm:t>
    </dgm:pt>
    <dgm:pt modelId="{A5C9293B-7A21-4D0F-B814-8D5792D3D9B6}" type="sibTrans" cxnId="{76F27EF5-D1C8-4CBD-819A-22F9E891B593}">
      <dgm:prSet/>
      <dgm:spPr/>
      <dgm:t>
        <a:bodyPr/>
        <a:lstStyle/>
        <a:p>
          <a:endParaRPr lang="ru-RU"/>
        </a:p>
      </dgm:t>
    </dgm:pt>
    <dgm:pt modelId="{E48D970D-9C10-4DB8-8B8B-6EA3966F029E}">
      <dgm:prSet phldrT="[Текст]" custT="1"/>
      <dgm:spPr/>
      <dgm:t>
        <a:bodyPr/>
        <a:lstStyle/>
        <a:p>
          <a:r>
            <a:rPr lang="kk-KZ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Тақырыптарды анықтау (ұсынылған бағдарламаның 30 пайызын өзгерту)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190E372-9CDB-4EBB-9E23-4E343CE204C1}" type="parTrans" cxnId="{754835D0-D072-4B60-8831-C4AA4E3C4CDF}">
      <dgm:prSet/>
      <dgm:spPr/>
      <dgm:t>
        <a:bodyPr/>
        <a:lstStyle/>
        <a:p>
          <a:endParaRPr lang="ru-RU"/>
        </a:p>
      </dgm:t>
    </dgm:pt>
    <dgm:pt modelId="{D84F00C7-898B-4AD4-B123-2BF1BDBC77CF}" type="sibTrans" cxnId="{754835D0-D072-4B60-8831-C4AA4E3C4CDF}">
      <dgm:prSet/>
      <dgm:spPr/>
      <dgm:t>
        <a:bodyPr/>
        <a:lstStyle/>
        <a:p>
          <a:endParaRPr lang="ru-RU"/>
        </a:p>
      </dgm:t>
    </dgm:pt>
    <dgm:pt modelId="{1EBB1177-07F5-437F-B8F7-A066A62C08A5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Ұйымдастырушылық</a:t>
          </a:r>
          <a:r>
            <a: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кезең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A10B357-9B79-44A4-8E0F-FE191A93E23E}" type="parTrans" cxnId="{A6FB10BB-D6AD-4ABD-A9D2-FB4A2654201F}">
      <dgm:prSet/>
      <dgm:spPr/>
      <dgm:t>
        <a:bodyPr/>
        <a:lstStyle/>
        <a:p>
          <a:endParaRPr lang="ru-RU"/>
        </a:p>
      </dgm:t>
    </dgm:pt>
    <dgm:pt modelId="{C71EABAE-B43B-45DE-B5FC-534A940BDF10}" type="sibTrans" cxnId="{A6FB10BB-D6AD-4ABD-A9D2-FB4A2654201F}">
      <dgm:prSet/>
      <dgm:spPr/>
      <dgm:t>
        <a:bodyPr/>
        <a:lstStyle/>
        <a:p>
          <a:endParaRPr lang="ru-RU"/>
        </a:p>
      </dgm:t>
    </dgm:pt>
    <dgm:pt modelId="{F96A3B33-BA93-414C-ADAF-14925F24B24E}">
      <dgm:prSet phldrT="[Текст]" custT="1"/>
      <dgm:spPr/>
      <dgm:t>
        <a:bodyPr/>
        <a:lstStyle/>
        <a:p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Ата-аналарды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педагогикалық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қолдау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бойынша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ақпараттандыру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Сабақтарға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қатысушылардың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тізімін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қалыптастыру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3688723-2EE8-4D56-98F6-E4881682AED5}" type="parTrans" cxnId="{A7DF0723-66BD-40DC-A4D5-DB899DCBCA46}">
      <dgm:prSet/>
      <dgm:spPr/>
      <dgm:t>
        <a:bodyPr/>
        <a:lstStyle/>
        <a:p>
          <a:endParaRPr lang="ru-RU"/>
        </a:p>
      </dgm:t>
    </dgm:pt>
    <dgm:pt modelId="{1E6344E3-5F50-40F8-8AA5-0EA5FD3FD74A}" type="sibTrans" cxnId="{A7DF0723-66BD-40DC-A4D5-DB899DCBCA46}">
      <dgm:prSet/>
      <dgm:spPr/>
      <dgm:t>
        <a:bodyPr/>
        <a:lstStyle/>
        <a:p>
          <a:endParaRPr lang="ru-RU"/>
        </a:p>
      </dgm:t>
    </dgm:pt>
    <dgm:pt modelId="{86292470-7FD0-4A05-9351-D74E83D5E9F9}">
      <dgm:prSet phldrT="[Текст]" custT="1"/>
      <dgm:spPr/>
      <dgm:t>
        <a:bodyPr/>
        <a:lstStyle/>
        <a:p>
          <a:r>
            <a:rPr lang="kk-KZ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Ата-аналарға педагогикалық қолдау көрсететін педагогтерге әдістемелік қолдау көрсету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418B710-2CC0-4713-ADB8-14CC791167A1}" type="parTrans" cxnId="{4BEAEBE5-4C94-475A-BE28-6438B40A5A78}">
      <dgm:prSet/>
      <dgm:spPr/>
      <dgm:t>
        <a:bodyPr/>
        <a:lstStyle/>
        <a:p>
          <a:endParaRPr lang="ru-RU"/>
        </a:p>
      </dgm:t>
    </dgm:pt>
    <dgm:pt modelId="{81FA5333-B5BA-4699-A9F8-05F42A738F10}" type="sibTrans" cxnId="{4BEAEBE5-4C94-475A-BE28-6438B40A5A78}">
      <dgm:prSet/>
      <dgm:spPr/>
      <dgm:t>
        <a:bodyPr/>
        <a:lstStyle/>
        <a:p>
          <a:endParaRPr lang="ru-RU"/>
        </a:p>
      </dgm:t>
    </dgm:pt>
    <dgm:pt modelId="{EA9E7ABE-1480-421D-A03F-8B1DEFC13E88}">
      <dgm:prSet custT="1"/>
      <dgm:spPr/>
      <dgm:t>
        <a:bodyPr/>
        <a:lstStyle/>
        <a:p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Өзгеріс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енгізілген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бағдарламаны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бекіту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1E4AC211-5BA5-4B6A-9154-7AFAFEAF0C00}" type="parTrans" cxnId="{DF87A27E-1181-4ADF-8F49-A7973EA2F66F}">
      <dgm:prSet/>
      <dgm:spPr/>
      <dgm:t>
        <a:bodyPr/>
        <a:lstStyle/>
        <a:p>
          <a:endParaRPr lang="ru-RU"/>
        </a:p>
      </dgm:t>
    </dgm:pt>
    <dgm:pt modelId="{F4D196E1-3530-4AF0-8A95-35E3C503A1CF}" type="sibTrans" cxnId="{DF87A27E-1181-4ADF-8F49-A7973EA2F66F}">
      <dgm:prSet/>
      <dgm:spPr/>
      <dgm:t>
        <a:bodyPr/>
        <a:lstStyle/>
        <a:p>
          <a:endParaRPr lang="ru-RU"/>
        </a:p>
      </dgm:t>
    </dgm:pt>
    <dgm:pt modelId="{D425EB5F-BDC5-4995-8558-5FD9245A9213}">
      <dgm:prSet custT="1"/>
      <dgm:spPr/>
      <dgm:t>
        <a:bodyPr/>
        <a:lstStyle/>
        <a:p>
          <a:r>
            <a:rPr lang="kk-KZ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Оқу жылына арналған сабақ кестесін құру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8DBB64E-69D1-4812-9DF8-AF275FBC126D}" type="parTrans" cxnId="{A3EF8D30-10A8-4C4A-9575-805117C06C77}">
      <dgm:prSet/>
      <dgm:spPr/>
      <dgm:t>
        <a:bodyPr/>
        <a:lstStyle/>
        <a:p>
          <a:endParaRPr lang="ru-RU"/>
        </a:p>
      </dgm:t>
    </dgm:pt>
    <dgm:pt modelId="{A60DC70E-0BE6-4592-9D45-672FAD563AB1}" type="sibTrans" cxnId="{A3EF8D30-10A8-4C4A-9575-805117C06C77}">
      <dgm:prSet/>
      <dgm:spPr/>
      <dgm:t>
        <a:bodyPr/>
        <a:lstStyle/>
        <a:p>
          <a:endParaRPr lang="ru-RU"/>
        </a:p>
      </dgm:t>
    </dgm:pt>
    <dgm:pt modelId="{6CDADF34-2941-4EC1-9D35-A2638FF96015}" type="pres">
      <dgm:prSet presAssocID="{48CE60DF-D64E-4A33-A9CE-52D84A48F642}" presName="Name0" presStyleCnt="0">
        <dgm:presLayoutVars>
          <dgm:dir/>
          <dgm:animLvl val="lvl"/>
          <dgm:resizeHandles val="exact"/>
        </dgm:presLayoutVars>
      </dgm:prSet>
      <dgm:spPr/>
    </dgm:pt>
    <dgm:pt modelId="{46301A10-43F7-42BD-B0F5-200669611962}" type="pres">
      <dgm:prSet presAssocID="{1EBB1177-07F5-437F-B8F7-A066A62C08A5}" presName="boxAndChildren" presStyleCnt="0"/>
      <dgm:spPr/>
    </dgm:pt>
    <dgm:pt modelId="{1DE8EB1D-F333-425D-B35E-07388C867B8C}" type="pres">
      <dgm:prSet presAssocID="{1EBB1177-07F5-437F-B8F7-A066A62C08A5}" presName="parentTextBox" presStyleLbl="node1" presStyleIdx="0" presStyleCnt="3"/>
      <dgm:spPr/>
    </dgm:pt>
    <dgm:pt modelId="{85C46D75-9858-4B4C-ACF1-EBABA712B8D7}" type="pres">
      <dgm:prSet presAssocID="{1EBB1177-07F5-437F-B8F7-A066A62C08A5}" presName="entireBox" presStyleLbl="node1" presStyleIdx="0" presStyleCnt="3"/>
      <dgm:spPr/>
    </dgm:pt>
    <dgm:pt modelId="{AC375EFF-57C9-49F2-ABFE-B6A383471868}" type="pres">
      <dgm:prSet presAssocID="{1EBB1177-07F5-437F-B8F7-A066A62C08A5}" presName="descendantBox" presStyleCnt="0"/>
      <dgm:spPr/>
    </dgm:pt>
    <dgm:pt modelId="{7CD7A771-A40D-4EC3-B34A-ECB4C960AE1E}" type="pres">
      <dgm:prSet presAssocID="{F96A3B33-BA93-414C-ADAF-14925F24B24E}" presName="childTextBox" presStyleLbl="fgAccFollowNode1" presStyleIdx="0" presStyleCnt="8" custLinFactNeighborY="2216">
        <dgm:presLayoutVars>
          <dgm:bulletEnabled val="1"/>
        </dgm:presLayoutVars>
      </dgm:prSet>
      <dgm:spPr/>
    </dgm:pt>
    <dgm:pt modelId="{F684E04A-C0EC-4B60-994C-EC730918D15E}" type="pres">
      <dgm:prSet presAssocID="{86292470-7FD0-4A05-9351-D74E83D5E9F9}" presName="childTextBox" presStyleLbl="fgAccFollowNode1" presStyleIdx="1" presStyleCnt="8">
        <dgm:presLayoutVars>
          <dgm:bulletEnabled val="1"/>
        </dgm:presLayoutVars>
      </dgm:prSet>
      <dgm:spPr/>
    </dgm:pt>
    <dgm:pt modelId="{1C3AF722-A81F-49E9-88DA-54602E56E1C2}" type="pres">
      <dgm:prSet presAssocID="{D425EB5F-BDC5-4995-8558-5FD9245A9213}" presName="childTextBox" presStyleLbl="fgAccFollowNode1" presStyleIdx="2" presStyleCnt="8">
        <dgm:presLayoutVars>
          <dgm:bulletEnabled val="1"/>
        </dgm:presLayoutVars>
      </dgm:prSet>
      <dgm:spPr/>
    </dgm:pt>
    <dgm:pt modelId="{5AD22343-DCD3-4E7C-8F9F-F2B4644A2707}" type="pres">
      <dgm:prSet presAssocID="{4B57EA1B-CBB5-4641-B67C-6D875D6D71EA}" presName="sp" presStyleCnt="0"/>
      <dgm:spPr/>
    </dgm:pt>
    <dgm:pt modelId="{2AA96F22-D97B-41DD-BC57-E1FCCCDCFA7A}" type="pres">
      <dgm:prSet presAssocID="{377A3CF4-C0A6-4080-BEAC-94E5159715C8}" presName="arrowAndChildren" presStyleCnt="0"/>
      <dgm:spPr/>
    </dgm:pt>
    <dgm:pt modelId="{1C6C49A8-BC2D-405A-BD0C-166786AEA34E}" type="pres">
      <dgm:prSet presAssocID="{377A3CF4-C0A6-4080-BEAC-94E5159715C8}" presName="parentTextArrow" presStyleLbl="node1" presStyleIdx="0" presStyleCnt="3"/>
      <dgm:spPr/>
    </dgm:pt>
    <dgm:pt modelId="{24381B89-6209-42C1-8E74-E394D77BC943}" type="pres">
      <dgm:prSet presAssocID="{377A3CF4-C0A6-4080-BEAC-94E5159715C8}" presName="arrow" presStyleLbl="node1" presStyleIdx="1" presStyleCnt="3"/>
      <dgm:spPr/>
    </dgm:pt>
    <dgm:pt modelId="{4C9632C9-79C8-4E5E-83E5-85F410DF23C8}" type="pres">
      <dgm:prSet presAssocID="{377A3CF4-C0A6-4080-BEAC-94E5159715C8}" presName="descendantArrow" presStyleCnt="0"/>
      <dgm:spPr/>
    </dgm:pt>
    <dgm:pt modelId="{98CCE9FA-CEFD-4951-964B-DEBE8AD87ACD}" type="pres">
      <dgm:prSet presAssocID="{C25C671B-83E6-4653-9056-76251E4C3B8B}" presName="childTextArrow" presStyleLbl="fgAccFollowNode1" presStyleIdx="3" presStyleCnt="8">
        <dgm:presLayoutVars>
          <dgm:bulletEnabled val="1"/>
        </dgm:presLayoutVars>
      </dgm:prSet>
      <dgm:spPr/>
    </dgm:pt>
    <dgm:pt modelId="{E51D9602-CE7A-4EC1-9EBE-43A43F121CEB}" type="pres">
      <dgm:prSet presAssocID="{E48D970D-9C10-4DB8-8B8B-6EA3966F029E}" presName="childTextArrow" presStyleLbl="fgAccFollowNode1" presStyleIdx="4" presStyleCnt="8">
        <dgm:presLayoutVars>
          <dgm:bulletEnabled val="1"/>
        </dgm:presLayoutVars>
      </dgm:prSet>
      <dgm:spPr/>
    </dgm:pt>
    <dgm:pt modelId="{3036CC57-9CFD-4668-9980-025A251C5F16}" type="pres">
      <dgm:prSet presAssocID="{EA9E7ABE-1480-421D-A03F-8B1DEFC13E88}" presName="childTextArrow" presStyleLbl="fgAccFollowNode1" presStyleIdx="5" presStyleCnt="8">
        <dgm:presLayoutVars>
          <dgm:bulletEnabled val="1"/>
        </dgm:presLayoutVars>
      </dgm:prSet>
      <dgm:spPr/>
    </dgm:pt>
    <dgm:pt modelId="{539A2679-6475-40EA-90D6-6C321A23F133}" type="pres">
      <dgm:prSet presAssocID="{7BD0DF3B-24EC-4B2B-8DBA-FFD76EE9DD42}" presName="sp" presStyleCnt="0"/>
      <dgm:spPr/>
    </dgm:pt>
    <dgm:pt modelId="{45D5504E-7CB7-4C39-99EB-4A809B70761D}" type="pres">
      <dgm:prSet presAssocID="{263D8196-E5B0-4110-838E-2C965FBC1500}" presName="arrowAndChildren" presStyleCnt="0"/>
      <dgm:spPr/>
    </dgm:pt>
    <dgm:pt modelId="{B2F5F163-E95D-465C-98D6-B650BD5ECCE1}" type="pres">
      <dgm:prSet presAssocID="{263D8196-E5B0-4110-838E-2C965FBC1500}" presName="parentTextArrow" presStyleLbl="node1" presStyleIdx="1" presStyleCnt="3"/>
      <dgm:spPr/>
    </dgm:pt>
    <dgm:pt modelId="{A5A8AB3D-8841-476F-B66C-201910F81E41}" type="pres">
      <dgm:prSet presAssocID="{263D8196-E5B0-4110-838E-2C965FBC1500}" presName="arrow" presStyleLbl="node1" presStyleIdx="2" presStyleCnt="3"/>
      <dgm:spPr/>
    </dgm:pt>
    <dgm:pt modelId="{151CE259-2937-40FE-A44B-B117566A1640}" type="pres">
      <dgm:prSet presAssocID="{263D8196-E5B0-4110-838E-2C965FBC1500}" presName="descendantArrow" presStyleCnt="0"/>
      <dgm:spPr/>
    </dgm:pt>
    <dgm:pt modelId="{39B96153-AFA2-41DF-99DA-41EE7E1D8DD9}" type="pres">
      <dgm:prSet presAssocID="{0BEE06F8-94ED-4C0F-82F1-6589144AA638}" presName="childTextArrow" presStyleLbl="fgAccFollowNode1" presStyleIdx="6" presStyleCnt="8">
        <dgm:presLayoutVars>
          <dgm:bulletEnabled val="1"/>
        </dgm:presLayoutVars>
      </dgm:prSet>
      <dgm:spPr/>
    </dgm:pt>
    <dgm:pt modelId="{2D957D6A-65EF-4F20-AE7B-A795636FCAA1}" type="pres">
      <dgm:prSet presAssocID="{F2D1A876-CB9D-41C2-B75E-8A8B25919695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867C8C07-AF29-4F8B-9E03-CC05D072CC82}" type="presOf" srcId="{C25C671B-83E6-4653-9056-76251E4C3B8B}" destId="{98CCE9FA-CEFD-4951-964B-DEBE8AD87ACD}" srcOrd="0" destOrd="0" presId="urn:microsoft.com/office/officeart/2005/8/layout/process4"/>
    <dgm:cxn modelId="{A9AE8014-22F6-42EE-B93A-33478AA0D1F9}" type="presOf" srcId="{E48D970D-9C10-4DB8-8B8B-6EA3966F029E}" destId="{E51D9602-CE7A-4EC1-9EBE-43A43F121CEB}" srcOrd="0" destOrd="0" presId="urn:microsoft.com/office/officeart/2005/8/layout/process4"/>
    <dgm:cxn modelId="{92C76C1D-7D2D-4DE8-BE74-7C2FCE498DAE}" type="presOf" srcId="{263D8196-E5B0-4110-838E-2C965FBC1500}" destId="{A5A8AB3D-8841-476F-B66C-201910F81E41}" srcOrd="1" destOrd="0" presId="urn:microsoft.com/office/officeart/2005/8/layout/process4"/>
    <dgm:cxn modelId="{A7DF0723-66BD-40DC-A4D5-DB899DCBCA46}" srcId="{1EBB1177-07F5-437F-B8F7-A066A62C08A5}" destId="{F96A3B33-BA93-414C-ADAF-14925F24B24E}" srcOrd="0" destOrd="0" parTransId="{73688723-2EE8-4D56-98F6-E4881682AED5}" sibTransId="{1E6344E3-5F50-40F8-8AA5-0EA5FD3FD74A}"/>
    <dgm:cxn modelId="{A3EF8D30-10A8-4C4A-9575-805117C06C77}" srcId="{1EBB1177-07F5-437F-B8F7-A066A62C08A5}" destId="{D425EB5F-BDC5-4995-8558-5FD9245A9213}" srcOrd="2" destOrd="0" parTransId="{B8DBB64E-69D1-4812-9DF8-AF275FBC126D}" sibTransId="{A60DC70E-0BE6-4592-9D45-672FAD563AB1}"/>
    <dgm:cxn modelId="{88828A32-05C2-4357-AA9D-035A6DEABBA4}" srcId="{48CE60DF-D64E-4A33-A9CE-52D84A48F642}" destId="{377A3CF4-C0A6-4080-BEAC-94E5159715C8}" srcOrd="1" destOrd="0" parTransId="{E8AD5E40-01D0-450C-9FFC-D912DAFD2AE0}" sibTransId="{4B57EA1B-CBB5-4641-B67C-6D875D6D71EA}"/>
    <dgm:cxn modelId="{311D0744-AAEE-47AD-ABAD-02DBCB6C168A}" type="presOf" srcId="{377A3CF4-C0A6-4080-BEAC-94E5159715C8}" destId="{24381B89-6209-42C1-8E74-E394D77BC943}" srcOrd="1" destOrd="0" presId="urn:microsoft.com/office/officeart/2005/8/layout/process4"/>
    <dgm:cxn modelId="{F2ACF84B-CE21-4093-8A0F-A542F89A1A48}" type="presOf" srcId="{D425EB5F-BDC5-4995-8558-5FD9245A9213}" destId="{1C3AF722-A81F-49E9-88DA-54602E56E1C2}" srcOrd="0" destOrd="0" presId="urn:microsoft.com/office/officeart/2005/8/layout/process4"/>
    <dgm:cxn modelId="{D337B859-AAC1-4677-8443-820DB1816902}" type="presOf" srcId="{1EBB1177-07F5-437F-B8F7-A066A62C08A5}" destId="{85C46D75-9858-4B4C-ACF1-EBABA712B8D7}" srcOrd="1" destOrd="0" presId="urn:microsoft.com/office/officeart/2005/8/layout/process4"/>
    <dgm:cxn modelId="{DF87A27E-1181-4ADF-8F49-A7973EA2F66F}" srcId="{377A3CF4-C0A6-4080-BEAC-94E5159715C8}" destId="{EA9E7ABE-1480-421D-A03F-8B1DEFC13E88}" srcOrd="2" destOrd="0" parTransId="{1E4AC211-5BA5-4B6A-9154-7AFAFEAF0C00}" sibTransId="{F4D196E1-3530-4AF0-8A95-35E3C503A1CF}"/>
    <dgm:cxn modelId="{1DC1567F-A6DB-4E54-AB3C-A09464CA42CA}" type="presOf" srcId="{377A3CF4-C0A6-4080-BEAC-94E5159715C8}" destId="{1C6C49A8-BC2D-405A-BD0C-166786AEA34E}" srcOrd="0" destOrd="0" presId="urn:microsoft.com/office/officeart/2005/8/layout/process4"/>
    <dgm:cxn modelId="{05B42186-3C72-4E80-AF77-6DFA6947D637}" srcId="{263D8196-E5B0-4110-838E-2C965FBC1500}" destId="{0BEE06F8-94ED-4C0F-82F1-6589144AA638}" srcOrd="0" destOrd="0" parTransId="{B02521AC-D950-4BA7-8570-66A920E8AB43}" sibTransId="{30E2FFED-2C3B-496F-8AAB-C512ACA052A2}"/>
    <dgm:cxn modelId="{5787738B-52BE-423F-B69F-6BBB6C4D1168}" type="presOf" srcId="{0BEE06F8-94ED-4C0F-82F1-6589144AA638}" destId="{39B96153-AFA2-41DF-99DA-41EE7E1D8DD9}" srcOrd="0" destOrd="0" presId="urn:microsoft.com/office/officeart/2005/8/layout/process4"/>
    <dgm:cxn modelId="{B3F4A796-BC55-439C-B5E3-32FAD7E7AA73}" type="presOf" srcId="{1EBB1177-07F5-437F-B8F7-A066A62C08A5}" destId="{1DE8EB1D-F333-425D-B35E-07388C867B8C}" srcOrd="0" destOrd="0" presId="urn:microsoft.com/office/officeart/2005/8/layout/process4"/>
    <dgm:cxn modelId="{B8EE889D-80DC-49C8-9D52-DE842B44E40E}" type="presOf" srcId="{48CE60DF-D64E-4A33-A9CE-52D84A48F642}" destId="{6CDADF34-2941-4EC1-9D35-A2638FF96015}" srcOrd="0" destOrd="0" presId="urn:microsoft.com/office/officeart/2005/8/layout/process4"/>
    <dgm:cxn modelId="{A6FB10BB-D6AD-4ABD-A9D2-FB4A2654201F}" srcId="{48CE60DF-D64E-4A33-A9CE-52D84A48F642}" destId="{1EBB1177-07F5-437F-B8F7-A066A62C08A5}" srcOrd="2" destOrd="0" parTransId="{AA10B357-9B79-44A4-8E0F-FE191A93E23E}" sibTransId="{C71EABAE-B43B-45DE-B5FC-534A940BDF10}"/>
    <dgm:cxn modelId="{1B9A72BE-4F70-4FBD-908E-B092073E3702}" type="presOf" srcId="{F96A3B33-BA93-414C-ADAF-14925F24B24E}" destId="{7CD7A771-A40D-4EC3-B34A-ECB4C960AE1E}" srcOrd="0" destOrd="0" presId="urn:microsoft.com/office/officeart/2005/8/layout/process4"/>
    <dgm:cxn modelId="{FEBF6FCC-FC91-4854-B018-7BC0A723D22D}" srcId="{48CE60DF-D64E-4A33-A9CE-52D84A48F642}" destId="{263D8196-E5B0-4110-838E-2C965FBC1500}" srcOrd="0" destOrd="0" parTransId="{5D9A63A0-7664-4120-85C1-BD896D9446FC}" sibTransId="{7BD0DF3B-24EC-4B2B-8DBA-FFD76EE9DD42}"/>
    <dgm:cxn modelId="{754835D0-D072-4B60-8831-C4AA4E3C4CDF}" srcId="{377A3CF4-C0A6-4080-BEAC-94E5159715C8}" destId="{E48D970D-9C10-4DB8-8B8B-6EA3966F029E}" srcOrd="1" destOrd="0" parTransId="{8190E372-9CDB-4EBB-9E23-4E343CE204C1}" sibTransId="{D84F00C7-898B-4AD4-B123-2BF1BDBC77CF}"/>
    <dgm:cxn modelId="{08A33CD0-3CE9-4F8B-9CA9-1E71ABA36397}" type="presOf" srcId="{263D8196-E5B0-4110-838E-2C965FBC1500}" destId="{B2F5F163-E95D-465C-98D6-B650BD5ECCE1}" srcOrd="0" destOrd="0" presId="urn:microsoft.com/office/officeart/2005/8/layout/process4"/>
    <dgm:cxn modelId="{B3A42BDA-6C7C-4607-9A6C-8C2806AB58AF}" type="presOf" srcId="{86292470-7FD0-4A05-9351-D74E83D5E9F9}" destId="{F684E04A-C0EC-4B60-994C-EC730918D15E}" srcOrd="0" destOrd="0" presId="urn:microsoft.com/office/officeart/2005/8/layout/process4"/>
    <dgm:cxn modelId="{4BEAEBE5-4C94-475A-BE28-6438B40A5A78}" srcId="{1EBB1177-07F5-437F-B8F7-A066A62C08A5}" destId="{86292470-7FD0-4A05-9351-D74E83D5E9F9}" srcOrd="1" destOrd="0" parTransId="{3418B710-2CC0-4713-ADB8-14CC791167A1}" sibTransId="{81FA5333-B5BA-4699-A9F8-05F42A738F10}"/>
    <dgm:cxn modelId="{2BF0BBEC-510D-49C1-8ACC-0BD2B41A9A9D}" srcId="{263D8196-E5B0-4110-838E-2C965FBC1500}" destId="{F2D1A876-CB9D-41C2-B75E-8A8B25919695}" srcOrd="1" destOrd="0" parTransId="{66F1B6D5-F8F2-4896-8EB0-D9EE7052C203}" sibTransId="{C79CF8BF-004F-4482-8903-03AED02A85AD}"/>
    <dgm:cxn modelId="{76F27EF5-D1C8-4CBD-819A-22F9E891B593}" srcId="{377A3CF4-C0A6-4080-BEAC-94E5159715C8}" destId="{C25C671B-83E6-4653-9056-76251E4C3B8B}" srcOrd="0" destOrd="0" parTransId="{4DF8CDE8-9197-4EA5-98B4-61001E1BD034}" sibTransId="{A5C9293B-7A21-4D0F-B814-8D5792D3D9B6}"/>
    <dgm:cxn modelId="{312D47F7-813E-493F-AF2C-A76AFC7745D3}" type="presOf" srcId="{F2D1A876-CB9D-41C2-B75E-8A8B25919695}" destId="{2D957D6A-65EF-4F20-AE7B-A795636FCAA1}" srcOrd="0" destOrd="0" presId="urn:microsoft.com/office/officeart/2005/8/layout/process4"/>
    <dgm:cxn modelId="{065D70FB-F03E-4C70-BE24-E23D544A9E9E}" type="presOf" srcId="{EA9E7ABE-1480-421D-A03F-8B1DEFC13E88}" destId="{3036CC57-9CFD-4668-9980-025A251C5F16}" srcOrd="0" destOrd="0" presId="urn:microsoft.com/office/officeart/2005/8/layout/process4"/>
    <dgm:cxn modelId="{3A0C911C-6EB9-4C95-90E2-F38E793F42B8}" type="presParOf" srcId="{6CDADF34-2941-4EC1-9D35-A2638FF96015}" destId="{46301A10-43F7-42BD-B0F5-200669611962}" srcOrd="0" destOrd="0" presId="urn:microsoft.com/office/officeart/2005/8/layout/process4"/>
    <dgm:cxn modelId="{06CBFFDC-467A-4180-B097-D731E67C97A2}" type="presParOf" srcId="{46301A10-43F7-42BD-B0F5-200669611962}" destId="{1DE8EB1D-F333-425D-B35E-07388C867B8C}" srcOrd="0" destOrd="0" presId="urn:microsoft.com/office/officeart/2005/8/layout/process4"/>
    <dgm:cxn modelId="{3D1DB358-539F-4E2E-8DDE-B915C7058B10}" type="presParOf" srcId="{46301A10-43F7-42BD-B0F5-200669611962}" destId="{85C46D75-9858-4B4C-ACF1-EBABA712B8D7}" srcOrd="1" destOrd="0" presId="urn:microsoft.com/office/officeart/2005/8/layout/process4"/>
    <dgm:cxn modelId="{BD4528D5-0823-4ED7-B600-AB73684866C5}" type="presParOf" srcId="{46301A10-43F7-42BD-B0F5-200669611962}" destId="{AC375EFF-57C9-49F2-ABFE-B6A383471868}" srcOrd="2" destOrd="0" presId="urn:microsoft.com/office/officeart/2005/8/layout/process4"/>
    <dgm:cxn modelId="{E34A2C4F-7DF6-4DA7-BB45-F314AD3A3D59}" type="presParOf" srcId="{AC375EFF-57C9-49F2-ABFE-B6A383471868}" destId="{7CD7A771-A40D-4EC3-B34A-ECB4C960AE1E}" srcOrd="0" destOrd="0" presId="urn:microsoft.com/office/officeart/2005/8/layout/process4"/>
    <dgm:cxn modelId="{5567C038-A204-4F5C-A977-DA7CD7B1FB58}" type="presParOf" srcId="{AC375EFF-57C9-49F2-ABFE-B6A383471868}" destId="{F684E04A-C0EC-4B60-994C-EC730918D15E}" srcOrd="1" destOrd="0" presId="urn:microsoft.com/office/officeart/2005/8/layout/process4"/>
    <dgm:cxn modelId="{2B8CA9C5-4677-4024-AB71-7969BB8DE762}" type="presParOf" srcId="{AC375EFF-57C9-49F2-ABFE-B6A383471868}" destId="{1C3AF722-A81F-49E9-88DA-54602E56E1C2}" srcOrd="2" destOrd="0" presId="urn:microsoft.com/office/officeart/2005/8/layout/process4"/>
    <dgm:cxn modelId="{F1D9D2C5-F906-41B6-8378-F224A156E434}" type="presParOf" srcId="{6CDADF34-2941-4EC1-9D35-A2638FF96015}" destId="{5AD22343-DCD3-4E7C-8F9F-F2B4644A2707}" srcOrd="1" destOrd="0" presId="urn:microsoft.com/office/officeart/2005/8/layout/process4"/>
    <dgm:cxn modelId="{D99D894C-9489-42A5-8A48-F9B0018859CA}" type="presParOf" srcId="{6CDADF34-2941-4EC1-9D35-A2638FF96015}" destId="{2AA96F22-D97B-41DD-BC57-E1FCCCDCFA7A}" srcOrd="2" destOrd="0" presId="urn:microsoft.com/office/officeart/2005/8/layout/process4"/>
    <dgm:cxn modelId="{9A11EE9F-54B5-45AE-92BA-051D92ED2E4D}" type="presParOf" srcId="{2AA96F22-D97B-41DD-BC57-E1FCCCDCFA7A}" destId="{1C6C49A8-BC2D-405A-BD0C-166786AEA34E}" srcOrd="0" destOrd="0" presId="urn:microsoft.com/office/officeart/2005/8/layout/process4"/>
    <dgm:cxn modelId="{B5023A0E-E18F-4C47-845E-3B4F2755EA06}" type="presParOf" srcId="{2AA96F22-D97B-41DD-BC57-E1FCCCDCFA7A}" destId="{24381B89-6209-42C1-8E74-E394D77BC943}" srcOrd="1" destOrd="0" presId="urn:microsoft.com/office/officeart/2005/8/layout/process4"/>
    <dgm:cxn modelId="{DEAAF1D5-8721-4AA6-90FE-3CB0711A8F23}" type="presParOf" srcId="{2AA96F22-D97B-41DD-BC57-E1FCCCDCFA7A}" destId="{4C9632C9-79C8-4E5E-83E5-85F410DF23C8}" srcOrd="2" destOrd="0" presId="urn:microsoft.com/office/officeart/2005/8/layout/process4"/>
    <dgm:cxn modelId="{59876DC0-DB78-4D68-8130-95FB6BA82029}" type="presParOf" srcId="{4C9632C9-79C8-4E5E-83E5-85F410DF23C8}" destId="{98CCE9FA-CEFD-4951-964B-DEBE8AD87ACD}" srcOrd="0" destOrd="0" presId="urn:microsoft.com/office/officeart/2005/8/layout/process4"/>
    <dgm:cxn modelId="{0A0B9492-94C0-4D5B-8FED-C7F56BECC8B3}" type="presParOf" srcId="{4C9632C9-79C8-4E5E-83E5-85F410DF23C8}" destId="{E51D9602-CE7A-4EC1-9EBE-43A43F121CEB}" srcOrd="1" destOrd="0" presId="urn:microsoft.com/office/officeart/2005/8/layout/process4"/>
    <dgm:cxn modelId="{D4E53147-BA0E-4CA8-8E06-04AFE5712C2F}" type="presParOf" srcId="{4C9632C9-79C8-4E5E-83E5-85F410DF23C8}" destId="{3036CC57-9CFD-4668-9980-025A251C5F16}" srcOrd="2" destOrd="0" presId="urn:microsoft.com/office/officeart/2005/8/layout/process4"/>
    <dgm:cxn modelId="{814F5B25-0AFD-4EA4-ACEC-4DBA5903D29B}" type="presParOf" srcId="{6CDADF34-2941-4EC1-9D35-A2638FF96015}" destId="{539A2679-6475-40EA-90D6-6C321A23F133}" srcOrd="3" destOrd="0" presId="urn:microsoft.com/office/officeart/2005/8/layout/process4"/>
    <dgm:cxn modelId="{99FDF832-588D-4E4B-9784-E7E65A4CFA04}" type="presParOf" srcId="{6CDADF34-2941-4EC1-9D35-A2638FF96015}" destId="{45D5504E-7CB7-4C39-99EB-4A809B70761D}" srcOrd="4" destOrd="0" presId="urn:microsoft.com/office/officeart/2005/8/layout/process4"/>
    <dgm:cxn modelId="{E018BFBC-B9CF-461A-94F6-C4C4F36EB5A2}" type="presParOf" srcId="{45D5504E-7CB7-4C39-99EB-4A809B70761D}" destId="{B2F5F163-E95D-465C-98D6-B650BD5ECCE1}" srcOrd="0" destOrd="0" presId="urn:microsoft.com/office/officeart/2005/8/layout/process4"/>
    <dgm:cxn modelId="{AA5C5F99-3C25-4AE9-A953-D1B66B8BE369}" type="presParOf" srcId="{45D5504E-7CB7-4C39-99EB-4A809B70761D}" destId="{A5A8AB3D-8841-476F-B66C-201910F81E41}" srcOrd="1" destOrd="0" presId="urn:microsoft.com/office/officeart/2005/8/layout/process4"/>
    <dgm:cxn modelId="{335C450A-E3C5-4A69-A9F4-82ABF2A004C2}" type="presParOf" srcId="{45D5504E-7CB7-4C39-99EB-4A809B70761D}" destId="{151CE259-2937-40FE-A44B-B117566A1640}" srcOrd="2" destOrd="0" presId="urn:microsoft.com/office/officeart/2005/8/layout/process4"/>
    <dgm:cxn modelId="{A67FB4FE-85B5-41E6-B827-E3E7D76FCFB3}" type="presParOf" srcId="{151CE259-2937-40FE-A44B-B117566A1640}" destId="{39B96153-AFA2-41DF-99DA-41EE7E1D8DD9}" srcOrd="0" destOrd="0" presId="urn:microsoft.com/office/officeart/2005/8/layout/process4"/>
    <dgm:cxn modelId="{F0D4AE9C-55F2-485C-A0A7-A6AD345C4612}" type="presParOf" srcId="{151CE259-2937-40FE-A44B-B117566A1640}" destId="{2D957D6A-65EF-4F20-AE7B-A795636FCAA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7A2625-FCA0-4E04-A768-D5C7F2E2F7C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4C73DF-99E2-4B5F-A098-673ABE979BF5}">
      <dgm:prSet phldrT="[Текст]" custT="1"/>
      <dgm:spPr/>
      <dgm:t>
        <a:bodyPr/>
        <a:lstStyle/>
        <a:p>
          <a:r>
            <a:rPr lang="ru-RU" sz="20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Ата-аналармен</a:t>
          </a:r>
          <a:r>
            <a: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сабақ</a:t>
          </a:r>
          <a:r>
            <a: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өткізу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BC880C4-9D3F-4F0A-8C99-A5A31D25D250}" type="parTrans" cxnId="{3F632FF5-B163-43F8-A9A3-FBEE77F510FA}">
      <dgm:prSet/>
      <dgm:spPr/>
      <dgm:t>
        <a:bodyPr/>
        <a:lstStyle/>
        <a:p>
          <a:endParaRPr lang="ru-RU"/>
        </a:p>
      </dgm:t>
    </dgm:pt>
    <dgm:pt modelId="{ACCBB5E0-FC57-49C8-AFA2-B22F801E1E05}" type="sibTrans" cxnId="{3F632FF5-B163-43F8-A9A3-FBEE77F510FA}">
      <dgm:prSet/>
      <dgm:spPr/>
      <dgm:t>
        <a:bodyPr/>
        <a:lstStyle/>
        <a:p>
          <a:endParaRPr lang="ru-RU"/>
        </a:p>
      </dgm:t>
    </dgm:pt>
    <dgm:pt modelId="{40F01B46-3F4A-4046-A7F4-865D84697AED}">
      <dgm:prSet phldrT="[Текст]" custT="1"/>
      <dgm:spPr/>
      <dgm:t>
        <a:bodyPr/>
        <a:lstStyle/>
        <a:p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Жылына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8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сабақ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3150A5E-FDC9-4202-82E1-C5EEB8410D24}" type="parTrans" cxnId="{40303C18-FDEE-4544-A578-DAF6CB83D8E3}">
      <dgm:prSet/>
      <dgm:spPr/>
      <dgm:t>
        <a:bodyPr/>
        <a:lstStyle/>
        <a:p>
          <a:endParaRPr lang="ru-RU"/>
        </a:p>
      </dgm:t>
    </dgm:pt>
    <dgm:pt modelId="{B6E69B30-7BA5-4A1F-952F-8D11E6C3A4BD}" type="sibTrans" cxnId="{40303C18-FDEE-4544-A578-DAF6CB83D8E3}">
      <dgm:prSet/>
      <dgm:spPr/>
      <dgm:t>
        <a:bodyPr/>
        <a:lstStyle/>
        <a:p>
          <a:endParaRPr lang="ru-RU"/>
        </a:p>
      </dgm:t>
    </dgm:pt>
    <dgm:pt modelId="{73D54BB9-582B-4BE9-8F34-C83324EB8999}">
      <dgm:prSet phldrT="[Текст]" custT="1"/>
      <dgm:spPr/>
      <dgm:t>
        <a:bodyPr/>
        <a:lstStyle/>
        <a:p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«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Даналық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мектебі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» клубы,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ата-аналар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оқулары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конференциялар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және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т.б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шығармашылық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спорттық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мәдение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іс-шараларды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ата-аналар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және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балалардың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қатысуымен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өткізу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656C67BB-E6B8-4470-AF8B-3685F1E07EC4}" type="parTrans" cxnId="{70197316-6E84-4729-8A69-0662C33AA8C1}">
      <dgm:prSet/>
      <dgm:spPr/>
      <dgm:t>
        <a:bodyPr/>
        <a:lstStyle/>
        <a:p>
          <a:endParaRPr lang="ru-RU"/>
        </a:p>
      </dgm:t>
    </dgm:pt>
    <dgm:pt modelId="{25970699-10D2-4A03-8117-3A7A08F41A7C}" type="sibTrans" cxnId="{70197316-6E84-4729-8A69-0662C33AA8C1}">
      <dgm:prSet/>
      <dgm:spPr/>
      <dgm:t>
        <a:bodyPr/>
        <a:lstStyle/>
        <a:p>
          <a:endParaRPr lang="ru-RU"/>
        </a:p>
      </dgm:t>
    </dgm:pt>
    <dgm:pt modelId="{5411F46C-DA62-4328-931A-343002C3D2C9}">
      <dgm:prSet phldrT="[Текст]" custT="1"/>
      <dgm:spPr/>
      <dgm:t>
        <a:bodyPr/>
        <a:lstStyle/>
        <a:p>
          <a:r>
            <a:rPr lang="kk-K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Ата-аналарды педагогикалық қолдау бойынша мониторингтік жұмысарды жүргізу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0F3BC8DE-55B0-4958-A1BA-60BC85A26FBA}" type="parTrans" cxnId="{430A29FE-C821-4E17-8F66-F2B6797B8B6F}">
      <dgm:prSet/>
      <dgm:spPr/>
      <dgm:t>
        <a:bodyPr/>
        <a:lstStyle/>
        <a:p>
          <a:endParaRPr lang="ru-RU"/>
        </a:p>
      </dgm:t>
    </dgm:pt>
    <dgm:pt modelId="{602437F3-ED63-44BD-AF9B-09F1DCA8BCD2}" type="sibTrans" cxnId="{430A29FE-C821-4E17-8F66-F2B6797B8B6F}">
      <dgm:prSet/>
      <dgm:spPr/>
      <dgm:t>
        <a:bodyPr/>
        <a:lstStyle/>
        <a:p>
          <a:endParaRPr lang="ru-RU"/>
        </a:p>
      </dgm:t>
    </dgm:pt>
    <dgm:pt modelId="{AC1201BC-4011-48F8-9951-F951AAA381E4}">
      <dgm:prSet phldrT="[Текст]" custT="1"/>
      <dgm:spPr/>
      <dgm:t>
        <a:bodyPr/>
        <a:lstStyle/>
        <a:p>
          <a:r>
            <a:rPr lang="kk-KZ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Білім бөлімдеріне ақпараттарды ұсыну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B36AF57A-BDAA-4B32-8663-94FD99100F9E}" type="parTrans" cxnId="{3EC79332-3B75-41DD-85B4-64877C82F060}">
      <dgm:prSet/>
      <dgm:spPr/>
      <dgm:t>
        <a:bodyPr/>
        <a:lstStyle/>
        <a:p>
          <a:endParaRPr lang="ru-RU"/>
        </a:p>
      </dgm:t>
    </dgm:pt>
    <dgm:pt modelId="{3CF67991-B458-4249-B161-B174223748FD}" type="sibTrans" cxnId="{3EC79332-3B75-41DD-85B4-64877C82F060}">
      <dgm:prSet/>
      <dgm:spPr/>
      <dgm:t>
        <a:bodyPr/>
        <a:lstStyle/>
        <a:p>
          <a:endParaRPr lang="ru-RU"/>
        </a:p>
      </dgm:t>
    </dgm:pt>
    <dgm:pt modelId="{D7D6118E-AB3F-47C1-B9F5-E42048F5528A}">
      <dgm:prSet phldrT="[Текст]" custT="1"/>
      <dgm:spPr/>
      <dgm:t>
        <a:bodyPr/>
        <a:lstStyle/>
        <a:p>
          <a:r>
            <a:rPr lang="kk-K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Ата-аналардың педагогикалық қолдауға қанағаттану деңгейін анықтау бойынша сауалнама жүргізу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71A8765-9082-455F-A898-A94E5121C70B}" type="parTrans" cxnId="{AD30F37E-20BC-422B-8B45-0F4C3B481938}">
      <dgm:prSet/>
      <dgm:spPr/>
      <dgm:t>
        <a:bodyPr/>
        <a:lstStyle/>
        <a:p>
          <a:endParaRPr lang="ru-RU"/>
        </a:p>
      </dgm:t>
    </dgm:pt>
    <dgm:pt modelId="{E11DF289-7866-44F2-B85A-0BA9A729862B}" type="sibTrans" cxnId="{AD30F37E-20BC-422B-8B45-0F4C3B481938}">
      <dgm:prSet/>
      <dgm:spPr/>
      <dgm:t>
        <a:bodyPr/>
        <a:lstStyle/>
        <a:p>
          <a:endParaRPr lang="ru-RU"/>
        </a:p>
      </dgm:t>
    </dgm:pt>
    <dgm:pt modelId="{F1C6E48D-A8A5-46E2-8643-76A7BACEAAD8}">
      <dgm:prSet custT="1"/>
      <dgm:spPr/>
      <dgm:t>
        <a:bodyPr/>
        <a:lstStyle/>
        <a:p>
          <a:r>
            <a:rPr lang="kk-KZ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Өткізілген шаралар туралы ақпараттық-насихаттау жұмыстарын жүргізу</a:t>
          </a:r>
          <a:endParaRPr lang="ru-RU" sz="20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8F7B01F6-5A1F-4772-8047-0A97DDB8DFA7}" type="parTrans" cxnId="{92670A5A-9B89-4244-915A-7510B9638E74}">
      <dgm:prSet/>
      <dgm:spPr/>
      <dgm:t>
        <a:bodyPr/>
        <a:lstStyle/>
        <a:p>
          <a:endParaRPr lang="ru-RU"/>
        </a:p>
      </dgm:t>
    </dgm:pt>
    <dgm:pt modelId="{081C5879-6CAE-4F26-953E-C7C3E1D52CC9}" type="sibTrans" cxnId="{92670A5A-9B89-4244-915A-7510B9638E74}">
      <dgm:prSet/>
      <dgm:spPr/>
      <dgm:t>
        <a:bodyPr/>
        <a:lstStyle/>
        <a:p>
          <a:endParaRPr lang="ru-RU"/>
        </a:p>
      </dgm:t>
    </dgm:pt>
    <dgm:pt modelId="{059F2E10-587C-43BF-A568-17F21F6DA703}">
      <dgm:prSet custT="1"/>
      <dgm:spPr/>
      <dgm:t>
        <a:bodyPr/>
        <a:lstStyle/>
        <a:p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CE1AEC3-6FFF-4F1C-B8B1-F0063FE351F8}" type="parTrans" cxnId="{6B3B4AE7-A8B3-4593-BCC2-2234E5DD380A}">
      <dgm:prSet/>
      <dgm:spPr/>
      <dgm:t>
        <a:bodyPr/>
        <a:lstStyle/>
        <a:p>
          <a:endParaRPr lang="ru-RU"/>
        </a:p>
      </dgm:t>
    </dgm:pt>
    <dgm:pt modelId="{24BB38F0-A65E-4C2F-9750-9BF28732D53D}" type="sibTrans" cxnId="{6B3B4AE7-A8B3-4593-BCC2-2234E5DD380A}">
      <dgm:prSet/>
      <dgm:spPr/>
      <dgm:t>
        <a:bodyPr/>
        <a:lstStyle/>
        <a:p>
          <a:endParaRPr lang="ru-RU"/>
        </a:p>
      </dgm:t>
    </dgm:pt>
    <dgm:pt modelId="{26334B4D-555E-4B4A-9B0D-DCBD1C135BE0}">
      <dgm:prSet custT="1"/>
      <dgm:spPr/>
      <dgm:t>
        <a:bodyPr/>
        <a:lstStyle/>
        <a:p>
          <a:r>
            <a:rPr lang="kk-KZ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Әлеуметтік желі, БАҚ, мектеп (стенд, ата-аналар жиналыстары)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668A241-C048-46C1-9734-CCD5C4F69634}" type="parTrans" cxnId="{5F163C6C-86D1-4F4E-9339-0B509C953259}">
      <dgm:prSet/>
      <dgm:spPr/>
      <dgm:t>
        <a:bodyPr/>
        <a:lstStyle/>
        <a:p>
          <a:endParaRPr lang="ru-RU"/>
        </a:p>
      </dgm:t>
    </dgm:pt>
    <dgm:pt modelId="{12CEC9AB-CB15-483F-8332-38A2AD3BA334}" type="sibTrans" cxnId="{5F163C6C-86D1-4F4E-9339-0B509C953259}">
      <dgm:prSet/>
      <dgm:spPr/>
      <dgm:t>
        <a:bodyPr/>
        <a:lstStyle/>
        <a:p>
          <a:endParaRPr lang="ru-RU"/>
        </a:p>
      </dgm:t>
    </dgm:pt>
    <dgm:pt modelId="{2A110B8F-26F9-4C0B-88A0-B997D83E7780}">
      <dgm:prSet custT="1"/>
      <dgm:spPr/>
      <dgm:t>
        <a:bodyPr/>
        <a:lstStyle/>
        <a:p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Жылына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бір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мәрте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AAB8C02B-CCFF-4888-B92B-CD3AB9FA7B59}" type="parTrans" cxnId="{DE8B846E-AB16-4F01-8F8D-6A46DCA5F02B}">
      <dgm:prSet/>
      <dgm:spPr/>
      <dgm:t>
        <a:bodyPr/>
        <a:lstStyle/>
        <a:p>
          <a:endParaRPr lang="ru-RU"/>
        </a:p>
      </dgm:t>
    </dgm:pt>
    <dgm:pt modelId="{8BD27B44-26D0-47C6-86CD-A0BB8FCEC11E}" type="sibTrans" cxnId="{DE8B846E-AB16-4F01-8F8D-6A46DCA5F02B}">
      <dgm:prSet/>
      <dgm:spPr/>
      <dgm:t>
        <a:bodyPr/>
        <a:lstStyle/>
        <a:p>
          <a:endParaRPr lang="ru-RU"/>
        </a:p>
      </dgm:t>
    </dgm:pt>
    <dgm:pt modelId="{430C5E44-B754-46F9-9F3B-0B3C9EC6CA14}" type="pres">
      <dgm:prSet presAssocID="{617A2625-FCA0-4E04-A768-D5C7F2E2F7CD}" presName="Name0" presStyleCnt="0">
        <dgm:presLayoutVars>
          <dgm:dir/>
          <dgm:animLvl val="lvl"/>
          <dgm:resizeHandles val="exact"/>
        </dgm:presLayoutVars>
      </dgm:prSet>
      <dgm:spPr/>
    </dgm:pt>
    <dgm:pt modelId="{78889276-28F4-4F9A-A980-A8598AC4166D}" type="pres">
      <dgm:prSet presAssocID="{F1C6E48D-A8A5-46E2-8643-76A7BACEAAD8}" presName="boxAndChildren" presStyleCnt="0"/>
      <dgm:spPr/>
    </dgm:pt>
    <dgm:pt modelId="{0CC9FA68-3977-4200-B673-F33323C180B7}" type="pres">
      <dgm:prSet presAssocID="{F1C6E48D-A8A5-46E2-8643-76A7BACEAAD8}" presName="parentTextBox" presStyleLbl="node1" presStyleIdx="0" presStyleCnt="4"/>
      <dgm:spPr/>
    </dgm:pt>
    <dgm:pt modelId="{74362EE4-B3E1-41A1-A70D-F3B5F52CE04A}" type="pres">
      <dgm:prSet presAssocID="{F1C6E48D-A8A5-46E2-8643-76A7BACEAAD8}" presName="entireBox" presStyleLbl="node1" presStyleIdx="0" presStyleCnt="4" custLinFactNeighborX="-372" custLinFactNeighborY="-17151"/>
      <dgm:spPr/>
    </dgm:pt>
    <dgm:pt modelId="{99FEC977-D2D9-4D86-BF9F-06C0B9309ADD}" type="pres">
      <dgm:prSet presAssocID="{F1C6E48D-A8A5-46E2-8643-76A7BACEAAD8}" presName="descendantBox" presStyleCnt="0"/>
      <dgm:spPr/>
    </dgm:pt>
    <dgm:pt modelId="{FC9B1B55-6DA5-4B8F-9B20-3EE94966F0BB}" type="pres">
      <dgm:prSet presAssocID="{26334B4D-555E-4B4A-9B0D-DCBD1C135BE0}" presName="childTextBox" presStyleLbl="fgAccFollowNode1" presStyleIdx="0" presStyleCnt="6" custScaleY="202518">
        <dgm:presLayoutVars>
          <dgm:bulletEnabled val="1"/>
        </dgm:presLayoutVars>
      </dgm:prSet>
      <dgm:spPr/>
    </dgm:pt>
    <dgm:pt modelId="{D77812C4-2675-4297-A183-5EF727324A71}" type="pres">
      <dgm:prSet presAssocID="{059F2E10-587C-43BF-A568-17F21F6DA703}" presName="childTextBox" presStyleLbl="fgAccFollowNode1" presStyleIdx="1" presStyleCnt="6" custScaleY="197419">
        <dgm:presLayoutVars>
          <dgm:bulletEnabled val="1"/>
        </dgm:presLayoutVars>
      </dgm:prSet>
      <dgm:spPr/>
    </dgm:pt>
    <dgm:pt modelId="{7C264901-BD1E-4EA2-B6D2-7FE844EC5971}" type="pres">
      <dgm:prSet presAssocID="{E11DF289-7866-44F2-B85A-0BA9A729862B}" presName="sp" presStyleCnt="0"/>
      <dgm:spPr/>
    </dgm:pt>
    <dgm:pt modelId="{CB682C53-4597-4BA3-808C-B73742BA85B0}" type="pres">
      <dgm:prSet presAssocID="{D7D6118E-AB3F-47C1-B9F5-E42048F5528A}" presName="arrowAndChildren" presStyleCnt="0"/>
      <dgm:spPr/>
    </dgm:pt>
    <dgm:pt modelId="{A67B7FE4-A1C5-45CA-BDE3-D6471BDAD46C}" type="pres">
      <dgm:prSet presAssocID="{D7D6118E-AB3F-47C1-B9F5-E42048F5528A}" presName="parentTextArrow" presStyleLbl="node1" presStyleIdx="0" presStyleCnt="4"/>
      <dgm:spPr/>
    </dgm:pt>
    <dgm:pt modelId="{D819F0A8-12B6-495B-8C7F-826ED5E8DAFF}" type="pres">
      <dgm:prSet presAssocID="{D7D6118E-AB3F-47C1-B9F5-E42048F5528A}" presName="arrow" presStyleLbl="node1" presStyleIdx="1" presStyleCnt="4" custAng="0" custLinFactNeighborX="-74" custLinFactNeighborY="-2348"/>
      <dgm:spPr/>
    </dgm:pt>
    <dgm:pt modelId="{25F0640C-3803-465E-BCF1-66036407B0B2}" type="pres">
      <dgm:prSet presAssocID="{D7D6118E-AB3F-47C1-B9F5-E42048F5528A}" presName="descendantArrow" presStyleCnt="0"/>
      <dgm:spPr/>
    </dgm:pt>
    <dgm:pt modelId="{D304C703-BF2C-4F34-A8C3-B43DAE5AFD51}" type="pres">
      <dgm:prSet presAssocID="{2A110B8F-26F9-4C0B-88A0-B997D83E7780}" presName="childTextArrow" presStyleLbl="fgAccFollowNode1" presStyleIdx="2" presStyleCnt="6" custScaleY="63042" custLinFactNeighborX="-223">
        <dgm:presLayoutVars>
          <dgm:bulletEnabled val="1"/>
        </dgm:presLayoutVars>
      </dgm:prSet>
      <dgm:spPr/>
    </dgm:pt>
    <dgm:pt modelId="{93B4B369-05E2-45AC-A83E-6D77617771F8}" type="pres">
      <dgm:prSet presAssocID="{602437F3-ED63-44BD-AF9B-09F1DCA8BCD2}" presName="sp" presStyleCnt="0"/>
      <dgm:spPr/>
    </dgm:pt>
    <dgm:pt modelId="{A27863F9-717C-43A9-96B7-80FB6C899019}" type="pres">
      <dgm:prSet presAssocID="{5411F46C-DA62-4328-931A-343002C3D2C9}" presName="arrowAndChildren" presStyleCnt="0"/>
      <dgm:spPr/>
    </dgm:pt>
    <dgm:pt modelId="{3805EA1B-9251-4480-9B56-4B1BE31716F1}" type="pres">
      <dgm:prSet presAssocID="{5411F46C-DA62-4328-931A-343002C3D2C9}" presName="parentTextArrow" presStyleLbl="node1" presStyleIdx="1" presStyleCnt="4"/>
      <dgm:spPr/>
    </dgm:pt>
    <dgm:pt modelId="{39085324-61A7-4143-9DCA-D014A3245AF1}" type="pres">
      <dgm:prSet presAssocID="{5411F46C-DA62-4328-931A-343002C3D2C9}" presName="arrow" presStyleLbl="node1" presStyleIdx="2" presStyleCnt="4"/>
      <dgm:spPr/>
    </dgm:pt>
    <dgm:pt modelId="{E4FFB043-3E02-40EC-B7D5-22658DF052D2}" type="pres">
      <dgm:prSet presAssocID="{5411F46C-DA62-4328-931A-343002C3D2C9}" presName="descendantArrow" presStyleCnt="0"/>
      <dgm:spPr/>
    </dgm:pt>
    <dgm:pt modelId="{1E121B78-3C0D-42E7-BDC1-299E02BCB93C}" type="pres">
      <dgm:prSet presAssocID="{AC1201BC-4011-48F8-9951-F951AAA381E4}" presName="childTextArrow" presStyleLbl="fgAccFollowNode1" presStyleIdx="3" presStyleCnt="6">
        <dgm:presLayoutVars>
          <dgm:bulletEnabled val="1"/>
        </dgm:presLayoutVars>
      </dgm:prSet>
      <dgm:spPr/>
    </dgm:pt>
    <dgm:pt modelId="{4E580B94-8C7B-4CD6-AD1C-7AB75C4D07E3}" type="pres">
      <dgm:prSet presAssocID="{ACCBB5E0-FC57-49C8-AFA2-B22F801E1E05}" presName="sp" presStyleCnt="0"/>
      <dgm:spPr/>
    </dgm:pt>
    <dgm:pt modelId="{453CDB7C-D29B-4E52-992F-88DFC8EB79AD}" type="pres">
      <dgm:prSet presAssocID="{934C73DF-99E2-4B5F-A098-673ABE979BF5}" presName="arrowAndChildren" presStyleCnt="0"/>
      <dgm:spPr/>
    </dgm:pt>
    <dgm:pt modelId="{986523EB-06B3-4535-BDDD-297D66220062}" type="pres">
      <dgm:prSet presAssocID="{934C73DF-99E2-4B5F-A098-673ABE979BF5}" presName="parentTextArrow" presStyleLbl="node1" presStyleIdx="2" presStyleCnt="4"/>
      <dgm:spPr/>
    </dgm:pt>
    <dgm:pt modelId="{7AAD1E4F-CB53-4CF3-8445-2E15FFFD0400}" type="pres">
      <dgm:prSet presAssocID="{934C73DF-99E2-4B5F-A098-673ABE979BF5}" presName="arrow" presStyleLbl="node1" presStyleIdx="3" presStyleCnt="4"/>
      <dgm:spPr/>
    </dgm:pt>
    <dgm:pt modelId="{C0FA86AB-C47B-4DBC-9688-D952B74DA25F}" type="pres">
      <dgm:prSet presAssocID="{934C73DF-99E2-4B5F-A098-673ABE979BF5}" presName="descendantArrow" presStyleCnt="0"/>
      <dgm:spPr/>
    </dgm:pt>
    <dgm:pt modelId="{04CDB6E4-1C9A-4755-8F8D-080E04C59A24}" type="pres">
      <dgm:prSet presAssocID="{40F01B46-3F4A-4046-A7F4-865D84697AED}" presName="childTextArrow" presStyleLbl="fgAccFollowNode1" presStyleIdx="4" presStyleCnt="6" custScaleY="132829">
        <dgm:presLayoutVars>
          <dgm:bulletEnabled val="1"/>
        </dgm:presLayoutVars>
      </dgm:prSet>
      <dgm:spPr/>
    </dgm:pt>
    <dgm:pt modelId="{E2E3E854-FB8C-40E6-9FB0-41A2F24AE92B}" type="pres">
      <dgm:prSet presAssocID="{73D54BB9-582B-4BE9-8F34-C83324EB8999}" presName="childTextArrow" presStyleLbl="fgAccFollowNode1" presStyleIdx="5" presStyleCnt="6" custScaleY="132829">
        <dgm:presLayoutVars>
          <dgm:bulletEnabled val="1"/>
        </dgm:presLayoutVars>
      </dgm:prSet>
      <dgm:spPr/>
    </dgm:pt>
  </dgm:ptLst>
  <dgm:cxnLst>
    <dgm:cxn modelId="{70197316-6E84-4729-8A69-0662C33AA8C1}" srcId="{934C73DF-99E2-4B5F-A098-673ABE979BF5}" destId="{73D54BB9-582B-4BE9-8F34-C83324EB8999}" srcOrd="1" destOrd="0" parTransId="{656C67BB-E6B8-4470-AF8B-3685F1E07EC4}" sibTransId="{25970699-10D2-4A03-8117-3A7A08F41A7C}"/>
    <dgm:cxn modelId="{40303C18-FDEE-4544-A578-DAF6CB83D8E3}" srcId="{934C73DF-99E2-4B5F-A098-673ABE979BF5}" destId="{40F01B46-3F4A-4046-A7F4-865D84697AED}" srcOrd="0" destOrd="0" parTransId="{63150A5E-FDC9-4202-82E1-C5EEB8410D24}" sibTransId="{B6E69B30-7BA5-4A1F-952F-8D11E6C3A4BD}"/>
    <dgm:cxn modelId="{3EC79332-3B75-41DD-85B4-64877C82F060}" srcId="{5411F46C-DA62-4328-931A-343002C3D2C9}" destId="{AC1201BC-4011-48F8-9951-F951AAA381E4}" srcOrd="0" destOrd="0" parTransId="{B36AF57A-BDAA-4B32-8663-94FD99100F9E}" sibTransId="{3CF67991-B458-4249-B161-B174223748FD}"/>
    <dgm:cxn modelId="{75442849-FD5A-472B-AA0D-829EB2D59874}" type="presOf" srcId="{40F01B46-3F4A-4046-A7F4-865D84697AED}" destId="{04CDB6E4-1C9A-4755-8F8D-080E04C59A24}" srcOrd="0" destOrd="0" presId="urn:microsoft.com/office/officeart/2005/8/layout/process4"/>
    <dgm:cxn modelId="{4F25254A-E6AC-40CD-AEC2-50E30EC34D9D}" type="presOf" srcId="{934C73DF-99E2-4B5F-A098-673ABE979BF5}" destId="{986523EB-06B3-4535-BDDD-297D66220062}" srcOrd="0" destOrd="0" presId="urn:microsoft.com/office/officeart/2005/8/layout/process4"/>
    <dgm:cxn modelId="{751C2B57-12A5-461F-8FED-20523D1D3492}" type="presOf" srcId="{059F2E10-587C-43BF-A568-17F21F6DA703}" destId="{D77812C4-2675-4297-A183-5EF727324A71}" srcOrd="0" destOrd="0" presId="urn:microsoft.com/office/officeart/2005/8/layout/process4"/>
    <dgm:cxn modelId="{92670A5A-9B89-4244-915A-7510B9638E74}" srcId="{617A2625-FCA0-4E04-A768-D5C7F2E2F7CD}" destId="{F1C6E48D-A8A5-46E2-8643-76A7BACEAAD8}" srcOrd="3" destOrd="0" parTransId="{8F7B01F6-5A1F-4772-8047-0A97DDB8DFA7}" sibTransId="{081C5879-6CAE-4F26-953E-C7C3E1D52CC9}"/>
    <dgm:cxn modelId="{7B598B60-496D-4120-8D99-5FF9255226DF}" type="presOf" srcId="{5411F46C-DA62-4328-931A-343002C3D2C9}" destId="{3805EA1B-9251-4480-9B56-4B1BE31716F1}" srcOrd="0" destOrd="0" presId="urn:microsoft.com/office/officeart/2005/8/layout/process4"/>
    <dgm:cxn modelId="{1ECA0461-57EF-4D2F-BE03-BC2D5D8CBA40}" type="presOf" srcId="{F1C6E48D-A8A5-46E2-8643-76A7BACEAAD8}" destId="{0CC9FA68-3977-4200-B673-F33323C180B7}" srcOrd="0" destOrd="0" presId="urn:microsoft.com/office/officeart/2005/8/layout/process4"/>
    <dgm:cxn modelId="{E4486B64-7BEF-48AE-8E01-AABBB17C912E}" type="presOf" srcId="{AC1201BC-4011-48F8-9951-F951AAA381E4}" destId="{1E121B78-3C0D-42E7-BDC1-299E02BCB93C}" srcOrd="0" destOrd="0" presId="urn:microsoft.com/office/officeart/2005/8/layout/process4"/>
    <dgm:cxn modelId="{5F163C6C-86D1-4F4E-9339-0B509C953259}" srcId="{F1C6E48D-A8A5-46E2-8643-76A7BACEAAD8}" destId="{26334B4D-555E-4B4A-9B0D-DCBD1C135BE0}" srcOrd="0" destOrd="0" parTransId="{C668A241-C048-46C1-9734-CCD5C4F69634}" sibTransId="{12CEC9AB-CB15-483F-8332-38A2AD3BA334}"/>
    <dgm:cxn modelId="{DE8B846E-AB16-4F01-8F8D-6A46DCA5F02B}" srcId="{D7D6118E-AB3F-47C1-B9F5-E42048F5528A}" destId="{2A110B8F-26F9-4C0B-88A0-B997D83E7780}" srcOrd="0" destOrd="0" parTransId="{AAB8C02B-CCFF-4888-B92B-CD3AB9FA7B59}" sibTransId="{8BD27B44-26D0-47C6-86CD-A0BB8FCEC11E}"/>
    <dgm:cxn modelId="{EDF5096F-1179-492A-A5CB-1B31FFF03598}" type="presOf" srcId="{934C73DF-99E2-4B5F-A098-673ABE979BF5}" destId="{7AAD1E4F-CB53-4CF3-8445-2E15FFFD0400}" srcOrd="1" destOrd="0" presId="urn:microsoft.com/office/officeart/2005/8/layout/process4"/>
    <dgm:cxn modelId="{AD30F37E-20BC-422B-8B45-0F4C3B481938}" srcId="{617A2625-FCA0-4E04-A768-D5C7F2E2F7CD}" destId="{D7D6118E-AB3F-47C1-B9F5-E42048F5528A}" srcOrd="2" destOrd="0" parTransId="{C71A8765-9082-455F-A898-A94E5121C70B}" sibTransId="{E11DF289-7866-44F2-B85A-0BA9A729862B}"/>
    <dgm:cxn modelId="{6787EA8E-F299-4AF1-95DC-C65AD895288B}" type="presOf" srcId="{73D54BB9-582B-4BE9-8F34-C83324EB8999}" destId="{E2E3E854-FB8C-40E6-9FB0-41A2F24AE92B}" srcOrd="0" destOrd="0" presId="urn:microsoft.com/office/officeart/2005/8/layout/process4"/>
    <dgm:cxn modelId="{9B4B3495-6D3D-451B-B3D9-88BCBEDD5A86}" type="presOf" srcId="{617A2625-FCA0-4E04-A768-D5C7F2E2F7CD}" destId="{430C5E44-B754-46F9-9F3B-0B3C9EC6CA14}" srcOrd="0" destOrd="0" presId="urn:microsoft.com/office/officeart/2005/8/layout/process4"/>
    <dgm:cxn modelId="{90E3AFA1-1650-4C00-9328-86E5B4F0B806}" type="presOf" srcId="{D7D6118E-AB3F-47C1-B9F5-E42048F5528A}" destId="{A67B7FE4-A1C5-45CA-BDE3-D6471BDAD46C}" srcOrd="0" destOrd="0" presId="urn:microsoft.com/office/officeart/2005/8/layout/process4"/>
    <dgm:cxn modelId="{E044A0A4-F395-4EFC-B7FA-727E122877DE}" type="presOf" srcId="{F1C6E48D-A8A5-46E2-8643-76A7BACEAAD8}" destId="{74362EE4-B3E1-41A1-A70D-F3B5F52CE04A}" srcOrd="1" destOrd="0" presId="urn:microsoft.com/office/officeart/2005/8/layout/process4"/>
    <dgm:cxn modelId="{BE59EFBB-0BA8-427C-8E3E-8E47AF41362E}" type="presOf" srcId="{2A110B8F-26F9-4C0B-88A0-B997D83E7780}" destId="{D304C703-BF2C-4F34-A8C3-B43DAE5AFD51}" srcOrd="0" destOrd="0" presId="urn:microsoft.com/office/officeart/2005/8/layout/process4"/>
    <dgm:cxn modelId="{C392D8BE-B66B-4DCC-8ED7-D341350576AC}" type="presOf" srcId="{5411F46C-DA62-4328-931A-343002C3D2C9}" destId="{39085324-61A7-4143-9DCA-D014A3245AF1}" srcOrd="1" destOrd="0" presId="urn:microsoft.com/office/officeart/2005/8/layout/process4"/>
    <dgm:cxn modelId="{3921B9D0-050E-4BD4-B3E1-02B665C98FAF}" type="presOf" srcId="{D7D6118E-AB3F-47C1-B9F5-E42048F5528A}" destId="{D819F0A8-12B6-495B-8C7F-826ED5E8DAFF}" srcOrd="1" destOrd="0" presId="urn:microsoft.com/office/officeart/2005/8/layout/process4"/>
    <dgm:cxn modelId="{6B3B4AE7-A8B3-4593-BCC2-2234E5DD380A}" srcId="{F1C6E48D-A8A5-46E2-8643-76A7BACEAAD8}" destId="{059F2E10-587C-43BF-A568-17F21F6DA703}" srcOrd="1" destOrd="0" parTransId="{3CE1AEC3-6FFF-4F1C-B8B1-F0063FE351F8}" sibTransId="{24BB38F0-A65E-4C2F-9750-9BF28732D53D}"/>
    <dgm:cxn modelId="{95448EF2-1CF5-4C95-AA76-AA777D3D68CA}" type="presOf" srcId="{26334B4D-555E-4B4A-9B0D-DCBD1C135BE0}" destId="{FC9B1B55-6DA5-4B8F-9B20-3EE94966F0BB}" srcOrd="0" destOrd="0" presId="urn:microsoft.com/office/officeart/2005/8/layout/process4"/>
    <dgm:cxn modelId="{3F632FF5-B163-43F8-A9A3-FBEE77F510FA}" srcId="{617A2625-FCA0-4E04-A768-D5C7F2E2F7CD}" destId="{934C73DF-99E2-4B5F-A098-673ABE979BF5}" srcOrd="0" destOrd="0" parTransId="{ABC880C4-9D3F-4F0A-8C99-A5A31D25D250}" sibTransId="{ACCBB5E0-FC57-49C8-AFA2-B22F801E1E05}"/>
    <dgm:cxn modelId="{430A29FE-C821-4E17-8F66-F2B6797B8B6F}" srcId="{617A2625-FCA0-4E04-A768-D5C7F2E2F7CD}" destId="{5411F46C-DA62-4328-931A-343002C3D2C9}" srcOrd="1" destOrd="0" parTransId="{0F3BC8DE-55B0-4958-A1BA-60BC85A26FBA}" sibTransId="{602437F3-ED63-44BD-AF9B-09F1DCA8BCD2}"/>
    <dgm:cxn modelId="{C79DEA12-CD95-466B-9869-9D62DEB90868}" type="presParOf" srcId="{430C5E44-B754-46F9-9F3B-0B3C9EC6CA14}" destId="{78889276-28F4-4F9A-A980-A8598AC4166D}" srcOrd="0" destOrd="0" presId="urn:microsoft.com/office/officeart/2005/8/layout/process4"/>
    <dgm:cxn modelId="{323A67F9-0483-4334-936B-EE7CEC55C30D}" type="presParOf" srcId="{78889276-28F4-4F9A-A980-A8598AC4166D}" destId="{0CC9FA68-3977-4200-B673-F33323C180B7}" srcOrd="0" destOrd="0" presId="urn:microsoft.com/office/officeart/2005/8/layout/process4"/>
    <dgm:cxn modelId="{9BA443E8-B791-4EDA-9FCD-B0837FDE3CBA}" type="presParOf" srcId="{78889276-28F4-4F9A-A980-A8598AC4166D}" destId="{74362EE4-B3E1-41A1-A70D-F3B5F52CE04A}" srcOrd="1" destOrd="0" presId="urn:microsoft.com/office/officeart/2005/8/layout/process4"/>
    <dgm:cxn modelId="{B242B15C-0588-48A0-BE90-4B2567BA6A25}" type="presParOf" srcId="{78889276-28F4-4F9A-A980-A8598AC4166D}" destId="{99FEC977-D2D9-4D86-BF9F-06C0B9309ADD}" srcOrd="2" destOrd="0" presId="urn:microsoft.com/office/officeart/2005/8/layout/process4"/>
    <dgm:cxn modelId="{7B28003A-11B9-466F-B6B0-A93961C4BB49}" type="presParOf" srcId="{99FEC977-D2D9-4D86-BF9F-06C0B9309ADD}" destId="{FC9B1B55-6DA5-4B8F-9B20-3EE94966F0BB}" srcOrd="0" destOrd="0" presId="urn:microsoft.com/office/officeart/2005/8/layout/process4"/>
    <dgm:cxn modelId="{DE2B9CA6-3D15-44A8-A1C4-4EB82791BF09}" type="presParOf" srcId="{99FEC977-D2D9-4D86-BF9F-06C0B9309ADD}" destId="{D77812C4-2675-4297-A183-5EF727324A71}" srcOrd="1" destOrd="0" presId="urn:microsoft.com/office/officeart/2005/8/layout/process4"/>
    <dgm:cxn modelId="{714E0985-1A21-4398-942E-D78137B9A70C}" type="presParOf" srcId="{430C5E44-B754-46F9-9F3B-0B3C9EC6CA14}" destId="{7C264901-BD1E-4EA2-B6D2-7FE844EC5971}" srcOrd="1" destOrd="0" presId="urn:microsoft.com/office/officeart/2005/8/layout/process4"/>
    <dgm:cxn modelId="{CDE4DABC-F95A-4568-92BD-80A7247009D3}" type="presParOf" srcId="{430C5E44-B754-46F9-9F3B-0B3C9EC6CA14}" destId="{CB682C53-4597-4BA3-808C-B73742BA85B0}" srcOrd="2" destOrd="0" presId="urn:microsoft.com/office/officeart/2005/8/layout/process4"/>
    <dgm:cxn modelId="{385C69A7-23D1-442B-8DE0-A43761118413}" type="presParOf" srcId="{CB682C53-4597-4BA3-808C-B73742BA85B0}" destId="{A67B7FE4-A1C5-45CA-BDE3-D6471BDAD46C}" srcOrd="0" destOrd="0" presId="urn:microsoft.com/office/officeart/2005/8/layout/process4"/>
    <dgm:cxn modelId="{8BACD3DA-B1E9-4972-91FF-274EA1B54B06}" type="presParOf" srcId="{CB682C53-4597-4BA3-808C-B73742BA85B0}" destId="{D819F0A8-12B6-495B-8C7F-826ED5E8DAFF}" srcOrd="1" destOrd="0" presId="urn:microsoft.com/office/officeart/2005/8/layout/process4"/>
    <dgm:cxn modelId="{67998556-0A5E-4128-B48A-265F53B4DDFA}" type="presParOf" srcId="{CB682C53-4597-4BA3-808C-B73742BA85B0}" destId="{25F0640C-3803-465E-BCF1-66036407B0B2}" srcOrd="2" destOrd="0" presId="urn:microsoft.com/office/officeart/2005/8/layout/process4"/>
    <dgm:cxn modelId="{95CFB156-43BB-4371-B367-558CE9B9A2D8}" type="presParOf" srcId="{25F0640C-3803-465E-BCF1-66036407B0B2}" destId="{D304C703-BF2C-4F34-A8C3-B43DAE5AFD51}" srcOrd="0" destOrd="0" presId="urn:microsoft.com/office/officeart/2005/8/layout/process4"/>
    <dgm:cxn modelId="{5CB4B88D-BDB1-4F5A-B7F9-E384B8631783}" type="presParOf" srcId="{430C5E44-B754-46F9-9F3B-0B3C9EC6CA14}" destId="{93B4B369-05E2-45AC-A83E-6D77617771F8}" srcOrd="3" destOrd="0" presId="urn:microsoft.com/office/officeart/2005/8/layout/process4"/>
    <dgm:cxn modelId="{FA1CB992-726D-4CE8-B41E-0D556E1EBD85}" type="presParOf" srcId="{430C5E44-B754-46F9-9F3B-0B3C9EC6CA14}" destId="{A27863F9-717C-43A9-96B7-80FB6C899019}" srcOrd="4" destOrd="0" presId="urn:microsoft.com/office/officeart/2005/8/layout/process4"/>
    <dgm:cxn modelId="{13C7CE3F-C111-4530-8579-1FC2A6C2E943}" type="presParOf" srcId="{A27863F9-717C-43A9-96B7-80FB6C899019}" destId="{3805EA1B-9251-4480-9B56-4B1BE31716F1}" srcOrd="0" destOrd="0" presId="urn:microsoft.com/office/officeart/2005/8/layout/process4"/>
    <dgm:cxn modelId="{A46A9231-67B0-49FF-A2D7-2C1C474A6F0D}" type="presParOf" srcId="{A27863F9-717C-43A9-96B7-80FB6C899019}" destId="{39085324-61A7-4143-9DCA-D014A3245AF1}" srcOrd="1" destOrd="0" presId="urn:microsoft.com/office/officeart/2005/8/layout/process4"/>
    <dgm:cxn modelId="{8CB3C4DE-4B5A-4848-B000-E4416417A999}" type="presParOf" srcId="{A27863F9-717C-43A9-96B7-80FB6C899019}" destId="{E4FFB043-3E02-40EC-B7D5-22658DF052D2}" srcOrd="2" destOrd="0" presId="urn:microsoft.com/office/officeart/2005/8/layout/process4"/>
    <dgm:cxn modelId="{E57E95B3-3FF7-4AD8-944D-600E3BEF2030}" type="presParOf" srcId="{E4FFB043-3E02-40EC-B7D5-22658DF052D2}" destId="{1E121B78-3C0D-42E7-BDC1-299E02BCB93C}" srcOrd="0" destOrd="0" presId="urn:microsoft.com/office/officeart/2005/8/layout/process4"/>
    <dgm:cxn modelId="{D6828C64-965D-44B6-96A6-72B7416A02B7}" type="presParOf" srcId="{430C5E44-B754-46F9-9F3B-0B3C9EC6CA14}" destId="{4E580B94-8C7B-4CD6-AD1C-7AB75C4D07E3}" srcOrd="5" destOrd="0" presId="urn:microsoft.com/office/officeart/2005/8/layout/process4"/>
    <dgm:cxn modelId="{EE8A7235-22B2-41B9-A9DA-74B1E6D05C02}" type="presParOf" srcId="{430C5E44-B754-46F9-9F3B-0B3C9EC6CA14}" destId="{453CDB7C-D29B-4E52-992F-88DFC8EB79AD}" srcOrd="6" destOrd="0" presId="urn:microsoft.com/office/officeart/2005/8/layout/process4"/>
    <dgm:cxn modelId="{0181CD1D-2782-40AC-8D56-29A7CBA41C2F}" type="presParOf" srcId="{453CDB7C-D29B-4E52-992F-88DFC8EB79AD}" destId="{986523EB-06B3-4535-BDDD-297D66220062}" srcOrd="0" destOrd="0" presId="urn:microsoft.com/office/officeart/2005/8/layout/process4"/>
    <dgm:cxn modelId="{080AA9C1-911F-4377-BD70-8DC6F787B1E9}" type="presParOf" srcId="{453CDB7C-D29B-4E52-992F-88DFC8EB79AD}" destId="{7AAD1E4F-CB53-4CF3-8445-2E15FFFD0400}" srcOrd="1" destOrd="0" presId="urn:microsoft.com/office/officeart/2005/8/layout/process4"/>
    <dgm:cxn modelId="{8106E2E4-CA20-49A1-8393-5D9A5FA585BF}" type="presParOf" srcId="{453CDB7C-D29B-4E52-992F-88DFC8EB79AD}" destId="{C0FA86AB-C47B-4DBC-9688-D952B74DA25F}" srcOrd="2" destOrd="0" presId="urn:microsoft.com/office/officeart/2005/8/layout/process4"/>
    <dgm:cxn modelId="{F81C80FD-88CB-44B9-A834-621C27CCAAB9}" type="presParOf" srcId="{C0FA86AB-C47B-4DBC-9688-D952B74DA25F}" destId="{04CDB6E4-1C9A-4755-8F8D-080E04C59A24}" srcOrd="0" destOrd="0" presId="urn:microsoft.com/office/officeart/2005/8/layout/process4"/>
    <dgm:cxn modelId="{B90DE07E-4BE7-46D0-A11E-151037DEC8D7}" type="presParOf" srcId="{C0FA86AB-C47B-4DBC-9688-D952B74DA25F}" destId="{E2E3E854-FB8C-40E6-9FB0-41A2F24AE92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46D75-9858-4B4C-ACF1-EBABA712B8D7}">
      <dsp:nvSpPr>
        <dsp:cNvPr id="0" name=""/>
        <dsp:cNvSpPr/>
      </dsp:nvSpPr>
      <dsp:spPr>
        <a:xfrm>
          <a:off x="0" y="4069901"/>
          <a:ext cx="11454850" cy="13358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Ұйымдастырушылық</a:t>
          </a:r>
          <a:r>
            <a:rPr lang="ru-RU" sz="20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кезең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4069901"/>
        <a:ext cx="11454850" cy="721349"/>
      </dsp:txXfrm>
    </dsp:sp>
    <dsp:sp modelId="{7CD7A771-A40D-4EC3-B34A-ECB4C960AE1E}">
      <dsp:nvSpPr>
        <dsp:cNvPr id="0" name=""/>
        <dsp:cNvSpPr/>
      </dsp:nvSpPr>
      <dsp:spPr>
        <a:xfrm>
          <a:off x="5593" y="4778151"/>
          <a:ext cx="3814554" cy="6144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Ата-аналарды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педагогикалық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қолдау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бойынша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ақпараттандыру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Сабақтарға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қатысушылардың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тізімін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қалыптастыру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593" y="4778151"/>
        <a:ext cx="3814554" cy="614482"/>
      </dsp:txXfrm>
    </dsp:sp>
    <dsp:sp modelId="{F684E04A-C0EC-4B60-994C-EC730918D15E}">
      <dsp:nvSpPr>
        <dsp:cNvPr id="0" name=""/>
        <dsp:cNvSpPr/>
      </dsp:nvSpPr>
      <dsp:spPr>
        <a:xfrm>
          <a:off x="3820147" y="4764534"/>
          <a:ext cx="3814554" cy="6144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Ата-аналарға педагогикалық қолдау көрсететін педагогтерге әдістемелік қолдау көрсету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820147" y="4764534"/>
        <a:ext cx="3814554" cy="614482"/>
      </dsp:txXfrm>
    </dsp:sp>
    <dsp:sp modelId="{1C3AF722-A81F-49E9-88DA-54602E56E1C2}">
      <dsp:nvSpPr>
        <dsp:cNvPr id="0" name=""/>
        <dsp:cNvSpPr/>
      </dsp:nvSpPr>
      <dsp:spPr>
        <a:xfrm>
          <a:off x="7634702" y="4764534"/>
          <a:ext cx="3814554" cy="6144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Оқу жылына арналған сабақ кестесін құру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634702" y="4764534"/>
        <a:ext cx="3814554" cy="614482"/>
      </dsp:txXfrm>
    </dsp:sp>
    <dsp:sp modelId="{24381B89-6209-42C1-8E74-E394D77BC943}">
      <dsp:nvSpPr>
        <dsp:cNvPr id="0" name=""/>
        <dsp:cNvSpPr/>
      </dsp:nvSpPr>
      <dsp:spPr>
        <a:xfrm rot="10800000">
          <a:off x="0" y="2035428"/>
          <a:ext cx="11454850" cy="20545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Психологиялық-педагогикалық</a:t>
          </a:r>
          <a:r>
            <a:rPr lang="ru-RU" sz="20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қолдау</a:t>
          </a:r>
          <a:r>
            <a:rPr lang="ru-RU" sz="20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бойынша</a:t>
          </a:r>
          <a:r>
            <a:rPr lang="ru-RU" sz="20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ата-аналардың</a:t>
          </a:r>
          <a:r>
            <a:rPr lang="ru-RU" sz="20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қажеттілігін</a:t>
          </a:r>
          <a:r>
            <a:rPr lang="ru-RU" sz="20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зерттеу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(</a:t>
          </a:r>
          <a:r>
            <a:rPr lang="ru-RU" sz="20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сауалнама</a:t>
          </a:r>
          <a:r>
            <a:rPr lang="ru-RU" sz="20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жүргізу</a:t>
          </a:r>
          <a:r>
            <a:rPr lang="ru-RU" sz="20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, интервью </a:t>
          </a:r>
          <a:r>
            <a:rPr lang="ru-RU" sz="20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немесе</a:t>
          </a:r>
          <a:r>
            <a:rPr lang="ru-RU" sz="20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анкета)</a:t>
          </a:r>
        </a:p>
      </dsp:txBody>
      <dsp:txXfrm rot="-10800000">
        <a:off x="0" y="2035428"/>
        <a:ext cx="11454850" cy="721133"/>
      </dsp:txXfrm>
    </dsp:sp>
    <dsp:sp modelId="{98CCE9FA-CEFD-4951-964B-DEBE8AD87ACD}">
      <dsp:nvSpPr>
        <dsp:cNvPr id="0" name=""/>
        <dsp:cNvSpPr/>
      </dsp:nvSpPr>
      <dsp:spPr>
        <a:xfrm>
          <a:off x="5593" y="2756561"/>
          <a:ext cx="3814554" cy="614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Ата-аналардың қажеттілігі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593" y="2756561"/>
        <a:ext cx="3814554" cy="614298"/>
      </dsp:txXfrm>
    </dsp:sp>
    <dsp:sp modelId="{E51D9602-CE7A-4EC1-9EBE-43A43F121CEB}">
      <dsp:nvSpPr>
        <dsp:cNvPr id="0" name=""/>
        <dsp:cNvSpPr/>
      </dsp:nvSpPr>
      <dsp:spPr>
        <a:xfrm>
          <a:off x="3820147" y="2756561"/>
          <a:ext cx="3814554" cy="614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Тақырыптарды анықтау (ұсынылған бағдарламаның 30 пайызын өзгерту)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3820147" y="2756561"/>
        <a:ext cx="3814554" cy="614298"/>
      </dsp:txXfrm>
    </dsp:sp>
    <dsp:sp modelId="{3036CC57-9CFD-4668-9980-025A251C5F16}">
      <dsp:nvSpPr>
        <dsp:cNvPr id="0" name=""/>
        <dsp:cNvSpPr/>
      </dsp:nvSpPr>
      <dsp:spPr>
        <a:xfrm>
          <a:off x="7634702" y="2756561"/>
          <a:ext cx="3814554" cy="614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Өзгеріс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енгізілген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бағдарламаны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бекіту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634702" y="2756561"/>
        <a:ext cx="3814554" cy="614298"/>
      </dsp:txXfrm>
    </dsp:sp>
    <dsp:sp modelId="{A5A8AB3D-8841-476F-B66C-201910F81E41}">
      <dsp:nvSpPr>
        <dsp:cNvPr id="0" name=""/>
        <dsp:cNvSpPr/>
      </dsp:nvSpPr>
      <dsp:spPr>
        <a:xfrm rot="10800000">
          <a:off x="0" y="955"/>
          <a:ext cx="11454850" cy="205451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Балаларды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тәрбиелеу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дамытуда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Ата-аналарды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педагогикалық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қолдау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орталығын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ұйымдастыру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туралы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бұйрық</a:t>
          </a:r>
          <a:r>
            <a:rPr lang="ru-RU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шығару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10800000">
        <a:off x="0" y="955"/>
        <a:ext cx="11454850" cy="721133"/>
      </dsp:txXfrm>
    </dsp:sp>
    <dsp:sp modelId="{39B96153-AFA2-41DF-99DA-41EE7E1D8DD9}">
      <dsp:nvSpPr>
        <dsp:cNvPr id="0" name=""/>
        <dsp:cNvSpPr/>
      </dsp:nvSpPr>
      <dsp:spPr>
        <a:xfrm>
          <a:off x="0" y="722088"/>
          <a:ext cx="5727425" cy="614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sym typeface="Arial"/>
            </a:rPr>
            <a:t>Орталық қызметін ұйымдастыру бойынша жауапкершілікті директордың тәрбие ісі жөніндегі орынбасарына жүктеу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  <a:sym typeface="Arial"/>
          </a:endParaRPr>
        </a:p>
      </dsp:txBody>
      <dsp:txXfrm>
        <a:off x="0" y="722088"/>
        <a:ext cx="5727425" cy="614298"/>
      </dsp:txXfrm>
    </dsp:sp>
    <dsp:sp modelId="{2D957D6A-65EF-4F20-AE7B-A795636FCAA1}">
      <dsp:nvSpPr>
        <dsp:cNvPr id="0" name=""/>
        <dsp:cNvSpPr/>
      </dsp:nvSpPr>
      <dsp:spPr>
        <a:xfrm>
          <a:off x="5727425" y="722088"/>
          <a:ext cx="5727425" cy="6142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Жұмыс тобын құру (сынып жетекшілер, педагог-психологтер, әлеуметтік педагогтер, қосымша білім беру педагогтері)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727425" y="722088"/>
        <a:ext cx="5727425" cy="614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62EE4-B3E1-41A1-A70D-F3B5F52CE04A}">
      <dsp:nvSpPr>
        <dsp:cNvPr id="0" name=""/>
        <dsp:cNvSpPr/>
      </dsp:nvSpPr>
      <dsp:spPr>
        <a:xfrm>
          <a:off x="0" y="4196759"/>
          <a:ext cx="11602529" cy="9542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Өткізілген шаралар туралы ақпараттық-насихаттау жұмыстарын жүргізу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4196759"/>
        <a:ext cx="11602529" cy="515320"/>
      </dsp:txXfrm>
    </dsp:sp>
    <dsp:sp modelId="{FC9B1B55-6DA5-4B8F-9B20-3EE94966F0BB}">
      <dsp:nvSpPr>
        <dsp:cNvPr id="0" name=""/>
        <dsp:cNvSpPr/>
      </dsp:nvSpPr>
      <dsp:spPr>
        <a:xfrm>
          <a:off x="0" y="4631650"/>
          <a:ext cx="5801264" cy="88900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Әлеуметтік желі, БАҚ, мектеп (стенд, ата-аналар жиналыстары)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4631650"/>
        <a:ext cx="5801264" cy="889006"/>
      </dsp:txXfrm>
    </dsp:sp>
    <dsp:sp modelId="{D77812C4-2675-4297-A183-5EF727324A71}">
      <dsp:nvSpPr>
        <dsp:cNvPr id="0" name=""/>
        <dsp:cNvSpPr/>
      </dsp:nvSpPr>
      <dsp:spPr>
        <a:xfrm>
          <a:off x="5801264" y="4642842"/>
          <a:ext cx="5801264" cy="86662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801264" y="4642842"/>
        <a:ext cx="5801264" cy="866623"/>
      </dsp:txXfrm>
    </dsp:sp>
    <dsp:sp modelId="{D819F0A8-12B6-495B-8C7F-826ED5E8DAFF}">
      <dsp:nvSpPr>
        <dsp:cNvPr id="0" name=""/>
        <dsp:cNvSpPr/>
      </dsp:nvSpPr>
      <dsp:spPr>
        <a:xfrm rot="10800000">
          <a:off x="0" y="2872574"/>
          <a:ext cx="11602529" cy="14677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Ата-аналардың педагогикалық қолдауға қанағаттану деңгейін анықтау бойынша сауалнама жүргізу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10800000">
        <a:off x="0" y="2872574"/>
        <a:ext cx="11602529" cy="515165"/>
      </dsp:txXfrm>
    </dsp:sp>
    <dsp:sp modelId="{D304C703-BF2C-4F34-A8C3-B43DAE5AFD51}">
      <dsp:nvSpPr>
        <dsp:cNvPr id="0" name=""/>
        <dsp:cNvSpPr/>
      </dsp:nvSpPr>
      <dsp:spPr>
        <a:xfrm>
          <a:off x="0" y="3503296"/>
          <a:ext cx="11602529" cy="27665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Жылына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бір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мәрте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3503296"/>
        <a:ext cx="11602529" cy="276656"/>
      </dsp:txXfrm>
    </dsp:sp>
    <dsp:sp modelId="{39085324-61A7-4143-9DCA-D014A3245AF1}">
      <dsp:nvSpPr>
        <dsp:cNvPr id="0" name=""/>
        <dsp:cNvSpPr/>
      </dsp:nvSpPr>
      <dsp:spPr>
        <a:xfrm rot="10800000">
          <a:off x="0" y="1453642"/>
          <a:ext cx="11602529" cy="14677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Ата-аналарды педагогикалық қолдау бойынша мониторингтік жұмысарды жүргізу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10800000">
        <a:off x="0" y="1453642"/>
        <a:ext cx="11602529" cy="515165"/>
      </dsp:txXfrm>
    </dsp:sp>
    <dsp:sp modelId="{1E121B78-3C0D-42E7-BDC1-299E02BCB93C}">
      <dsp:nvSpPr>
        <dsp:cNvPr id="0" name=""/>
        <dsp:cNvSpPr/>
      </dsp:nvSpPr>
      <dsp:spPr>
        <a:xfrm>
          <a:off x="0" y="1968808"/>
          <a:ext cx="11602529" cy="43884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Білім бөлімдеріне ақпараттарды ұсыну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1968808"/>
        <a:ext cx="11602529" cy="438844"/>
      </dsp:txXfrm>
    </dsp:sp>
    <dsp:sp modelId="{7AAD1E4F-CB53-4CF3-8445-2E15FFFD0400}">
      <dsp:nvSpPr>
        <dsp:cNvPr id="0" name=""/>
        <dsp:cNvSpPr/>
      </dsp:nvSpPr>
      <dsp:spPr>
        <a:xfrm rot="10800000">
          <a:off x="0" y="247"/>
          <a:ext cx="11602529" cy="14677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Ата-аналармен</a:t>
          </a:r>
          <a:r>
            <a:rPr lang="ru-RU" sz="20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сабақ</a:t>
          </a:r>
          <a:r>
            <a:rPr lang="ru-RU" sz="2000" kern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2000" kern="1200" dirty="0" err="1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өткізу</a:t>
          </a:r>
          <a:endParaRPr lang="ru-RU" sz="2000" kern="1200" dirty="0"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10800000">
        <a:off x="0" y="247"/>
        <a:ext cx="11602529" cy="515165"/>
      </dsp:txXfrm>
    </dsp:sp>
    <dsp:sp modelId="{04CDB6E4-1C9A-4755-8F8D-080E04C59A24}">
      <dsp:nvSpPr>
        <dsp:cNvPr id="0" name=""/>
        <dsp:cNvSpPr/>
      </dsp:nvSpPr>
      <dsp:spPr>
        <a:xfrm>
          <a:off x="0" y="443379"/>
          <a:ext cx="5801264" cy="5829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Жылына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8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сабақ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0" y="443379"/>
        <a:ext cx="5801264" cy="582913"/>
      </dsp:txXfrm>
    </dsp:sp>
    <dsp:sp modelId="{E2E3E854-FB8C-40E6-9FB0-41A2F24AE92B}">
      <dsp:nvSpPr>
        <dsp:cNvPr id="0" name=""/>
        <dsp:cNvSpPr/>
      </dsp:nvSpPr>
      <dsp:spPr>
        <a:xfrm>
          <a:off x="5801264" y="443379"/>
          <a:ext cx="5801264" cy="5829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«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Даналық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мектебі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» клубы,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ата-аналар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оқулары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конференциялар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және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т.б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.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шығармашылық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спорттық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,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мәдение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іс-шараларды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ата-аналар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және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балалардың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қатысуымен</a:t>
          </a:r>
          <a:r>
            <a:rPr lang="ru-RU" sz="1400" b="0" i="0" u="none" strike="noStrike" kern="0" cap="none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 </a:t>
          </a:r>
          <a:r>
            <a:rPr lang="ru-RU" sz="1400" b="0" i="0" u="none" strike="noStrike" kern="0" cap="none" dirty="0" err="1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өткізу</a:t>
          </a:r>
          <a:endParaRPr lang="ru-RU" sz="1400" b="0" i="0" u="none" strike="noStrike" kern="0" cap="none" dirty="0">
            <a:solidFill>
              <a:srgbClr val="000000"/>
            </a:solidFill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5801264" y="443379"/>
        <a:ext cx="5801264" cy="582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0.14636</cdr:x>
      <cdr:y>0.03405</cdr:y>
    </cdr:from>
    <cdr:to>
      <cdr:x>0.85461</cdr:x>
      <cdr:y>0.18155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C647B10-5C0A-439D-9EE0-5ECF7363DF69}"/>
            </a:ext>
          </a:extLst>
        </cdr:cNvPr>
        <cdr:cNvSpPr txBox="1"/>
      </cdr:nvSpPr>
      <cdr:spPr>
        <a:xfrm xmlns:a="http://schemas.openxmlformats.org/drawingml/2006/main">
          <a:off x="1669501" y="211064"/>
          <a:ext cx="807877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KZ" sz="1100" dirty="0"/>
        </a:p>
      </cdr:txBody>
    </cdr:sp>
  </cdr:relSizeAnchor>
  <cdr:relSizeAnchor xmlns:cdr="http://schemas.openxmlformats.org/drawingml/2006/chartDrawing">
    <cdr:from>
      <cdr:x>0.16124</cdr:x>
      <cdr:y>0.05838</cdr:y>
    </cdr:from>
    <cdr:to>
      <cdr:x>0.867</cdr:x>
      <cdr:y>0.20588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70DC0307-1B1D-4479-B280-77851CD6069F}"/>
            </a:ext>
          </a:extLst>
        </cdr:cNvPr>
        <cdr:cNvSpPr txBox="1"/>
      </cdr:nvSpPr>
      <cdr:spPr>
        <a:xfrm xmlns:a="http://schemas.openxmlformats.org/drawingml/2006/main">
          <a:off x="1839185" y="361893"/>
          <a:ext cx="8050491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KZ" sz="1100" dirty="0"/>
        </a:p>
      </cdr:txBody>
    </cdr:sp>
  </cdr:relSizeAnchor>
  <cdr:relSizeAnchor xmlns:cdr="http://schemas.openxmlformats.org/drawingml/2006/chartDrawing">
    <cdr:from>
      <cdr:x>0.12901</cdr:x>
      <cdr:y>0.02188</cdr:y>
    </cdr:from>
    <cdr:to>
      <cdr:x>0.94469</cdr:x>
      <cdr:y>0.19219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1842D05-88C1-4E3B-BBA6-04124806750C}"/>
            </a:ext>
          </a:extLst>
        </cdr:cNvPr>
        <cdr:cNvSpPr txBox="1"/>
      </cdr:nvSpPr>
      <cdr:spPr>
        <a:xfrm xmlns:a="http://schemas.openxmlformats.org/drawingml/2006/main">
          <a:off x="1471539" y="135650"/>
          <a:ext cx="9304256" cy="10558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KZ" sz="1100" dirty="0"/>
        </a:p>
      </cdr:txBody>
    </cdr:sp>
  </cdr:relSizeAnchor>
  <cdr:relSizeAnchor xmlns:cdr="http://schemas.openxmlformats.org/drawingml/2006/chartDrawing">
    <cdr:from>
      <cdr:x>0.06002</cdr:x>
      <cdr:y>0.16759</cdr:y>
    </cdr:from>
    <cdr:to>
      <cdr:x>0.28937</cdr:x>
      <cdr:y>0.24289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:a16="http://schemas.microsoft.com/office/drawing/2014/main" id="{1BEA34A4-F0CD-4CC7-A46E-8AAAAB491E97}"/>
            </a:ext>
          </a:extLst>
        </cdr:cNvPr>
        <cdr:cNvSpPr/>
      </cdr:nvSpPr>
      <cdr:spPr>
        <a:xfrm xmlns:a="http://schemas.openxmlformats.org/drawingml/2006/main">
          <a:off x="684633" y="1038925"/>
          <a:ext cx="2616145" cy="4668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5"/>
        </a:lnRef>
        <a:fillRef xmlns:a="http://schemas.openxmlformats.org/drawingml/2006/main" idx="3">
          <a:schemeClr val="accent5"/>
        </a:fillRef>
        <a:effectRef xmlns:a="http://schemas.openxmlformats.org/drawingml/2006/main" idx="3">
          <a:schemeClr val="accent5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KZ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0.0582</cdr:x>
      <cdr:y>0.28422</cdr:y>
    </cdr:from>
    <cdr:to>
      <cdr:x>0.29123</cdr:x>
      <cdr:y>0.35952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:a16="http://schemas.microsoft.com/office/drawing/2014/main" id="{9CA206E9-B190-4DD5-AD84-AE73DE7EDE82}"/>
            </a:ext>
          </a:extLst>
        </cdr:cNvPr>
        <cdr:cNvSpPr/>
      </cdr:nvSpPr>
      <cdr:spPr>
        <a:xfrm xmlns:a="http://schemas.openxmlformats.org/drawingml/2006/main">
          <a:off x="663903" y="1761965"/>
          <a:ext cx="2658139" cy="466803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KZ" sz="1400" b="1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0.0605</cdr:x>
      <cdr:y>0.39082</cdr:y>
    </cdr:from>
    <cdr:to>
      <cdr:x>0.29075</cdr:x>
      <cdr:y>0.46612</cdr:y>
    </cdr:to>
    <cdr:sp macro="" textlink="">
      <cdr:nvSpPr>
        <cdr:cNvPr id="7" name="Прямоугольник 6">
          <a:extLst xmlns:a="http://schemas.openxmlformats.org/drawingml/2006/main">
            <a:ext uri="{FF2B5EF4-FFF2-40B4-BE49-F238E27FC236}">
              <a16:creationId xmlns:a16="http://schemas.microsoft.com/office/drawing/2014/main" id="{9F923C7A-4CD9-4125-B2F2-9ED1D8C34365}"/>
            </a:ext>
          </a:extLst>
        </cdr:cNvPr>
        <cdr:cNvSpPr/>
      </cdr:nvSpPr>
      <cdr:spPr>
        <a:xfrm xmlns:a="http://schemas.openxmlformats.org/drawingml/2006/main">
          <a:off x="690101" y="2422808"/>
          <a:ext cx="2626448" cy="4668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KZ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0.06013</cdr:x>
      <cdr:y>0.49991</cdr:y>
    </cdr:from>
    <cdr:to>
      <cdr:x>0.29112</cdr:x>
      <cdr:y>0.5752</cdr:y>
    </cdr:to>
    <cdr:sp macro="" textlink="">
      <cdr:nvSpPr>
        <cdr:cNvPr id="8" name="Прямоугольник 7">
          <a:extLst xmlns:a="http://schemas.openxmlformats.org/drawingml/2006/main">
            <a:ext uri="{FF2B5EF4-FFF2-40B4-BE49-F238E27FC236}">
              <a16:creationId xmlns:a16="http://schemas.microsoft.com/office/drawing/2014/main" id="{93AAABF5-602C-4EA1-8162-647D583B5048}"/>
            </a:ext>
          </a:extLst>
        </cdr:cNvPr>
        <cdr:cNvSpPr/>
      </cdr:nvSpPr>
      <cdr:spPr>
        <a:xfrm xmlns:a="http://schemas.openxmlformats.org/drawingml/2006/main">
          <a:off x="685929" y="3099076"/>
          <a:ext cx="2634787" cy="46680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KZ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0.01442</cdr:x>
      <cdr:y>0.28422</cdr:y>
    </cdr:from>
    <cdr:to>
      <cdr:x>0.05235</cdr:x>
      <cdr:y>0.35952</cdr:y>
    </cdr:to>
    <cdr:sp macro="" textlink="">
      <cdr:nvSpPr>
        <cdr:cNvPr id="10" name="Прямоугольник 9">
          <a:extLst xmlns:a="http://schemas.openxmlformats.org/drawingml/2006/main">
            <a:ext uri="{FF2B5EF4-FFF2-40B4-BE49-F238E27FC236}">
              <a16:creationId xmlns:a16="http://schemas.microsoft.com/office/drawing/2014/main" id="{D11D4617-879A-41E6-AEF3-03270434B7E3}"/>
            </a:ext>
          </a:extLst>
        </cdr:cNvPr>
        <cdr:cNvSpPr/>
      </cdr:nvSpPr>
      <cdr:spPr>
        <a:xfrm xmlns:a="http://schemas.openxmlformats.org/drawingml/2006/main">
          <a:off x="164489" y="1761965"/>
          <a:ext cx="432660" cy="466803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KZ" sz="1400" b="1" cap="none" spc="0" dirty="0">
            <a:ln w="0"/>
            <a:solidFill>
              <a:schemeClr val="bg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0.01274</cdr:x>
      <cdr:y>0.39141</cdr:y>
    </cdr:from>
    <cdr:to>
      <cdr:x>0.05067</cdr:x>
      <cdr:y>0.46671</cdr:y>
    </cdr:to>
    <cdr:sp macro="" textlink="">
      <cdr:nvSpPr>
        <cdr:cNvPr id="11" name="Прямоугольник 10">
          <a:extLst xmlns:a="http://schemas.openxmlformats.org/drawingml/2006/main">
            <a:ext uri="{FF2B5EF4-FFF2-40B4-BE49-F238E27FC236}">
              <a16:creationId xmlns:a16="http://schemas.microsoft.com/office/drawing/2014/main" id="{55FE0022-532A-4DD8-9F65-55F808FA8D7B}"/>
            </a:ext>
          </a:extLst>
        </cdr:cNvPr>
        <cdr:cNvSpPr/>
      </cdr:nvSpPr>
      <cdr:spPr>
        <a:xfrm xmlns:a="http://schemas.openxmlformats.org/drawingml/2006/main">
          <a:off x="145268" y="2426457"/>
          <a:ext cx="432659" cy="46680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KZ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0.01442</cdr:x>
      <cdr:y>0.5</cdr:y>
    </cdr:from>
    <cdr:to>
      <cdr:x>0.05235</cdr:x>
      <cdr:y>0.5753</cdr:y>
    </cdr:to>
    <cdr:sp macro="" textlink="">
      <cdr:nvSpPr>
        <cdr:cNvPr id="12" name="Прямоугольник 11">
          <a:extLst xmlns:a="http://schemas.openxmlformats.org/drawingml/2006/main">
            <a:ext uri="{FF2B5EF4-FFF2-40B4-BE49-F238E27FC236}">
              <a16:creationId xmlns:a16="http://schemas.microsoft.com/office/drawing/2014/main" id="{60DAA7E3-DB76-48D1-8F24-EE29C86B0A64}"/>
            </a:ext>
          </a:extLst>
        </cdr:cNvPr>
        <cdr:cNvSpPr/>
      </cdr:nvSpPr>
      <cdr:spPr>
        <a:xfrm xmlns:a="http://schemas.openxmlformats.org/drawingml/2006/main">
          <a:off x="164489" y="3099660"/>
          <a:ext cx="432660" cy="46680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KZ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7625" y="0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2" y="1243012"/>
            <a:ext cx="5962650" cy="3354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037" y="4784725"/>
            <a:ext cx="5448300" cy="391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7625" y="9444037"/>
            <a:ext cx="2951162" cy="49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50" tIns="45775" rIns="91550" bIns="45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2880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Google Shape;76;g1fa1abc381b_3_0:notes">
            <a:extLst>
              <a:ext uri="{FF2B5EF4-FFF2-40B4-BE49-F238E27FC236}">
                <a16:creationId xmlns:a16="http://schemas.microsoft.com/office/drawing/2014/main" id="{C46CB876-4449-988F-3E77-324E92290BF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3863" y="1243013"/>
            <a:ext cx="5962650" cy="3354387"/>
          </a:xfrm>
          <a:noFill/>
          <a:ln w="9525">
            <a:miter lim="800000"/>
            <a:headEnd/>
            <a:tailEnd/>
          </a:ln>
        </p:spPr>
      </p:sp>
      <p:sp>
        <p:nvSpPr>
          <p:cNvPr id="7171" name="Google Shape;77;g1fa1abc381b_3_0:notes">
            <a:extLst>
              <a:ext uri="{FF2B5EF4-FFF2-40B4-BE49-F238E27FC236}">
                <a16:creationId xmlns:a16="http://schemas.microsoft.com/office/drawing/2014/main" id="{7D07DC7C-7CD1-8789-0102-4518496EAF4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2" name="Google Shape;78;g1fa1abc381b_3_0:notes">
            <a:extLst>
              <a:ext uri="{FF2B5EF4-FFF2-40B4-BE49-F238E27FC236}">
                <a16:creationId xmlns:a16="http://schemas.microsoft.com/office/drawing/2014/main" id="{2D6989FD-C274-A2DB-D5BC-4D372D987C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1363" indent="-28416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1413" indent="-2270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598613" indent="-2270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5813" indent="-227013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2898816-7B2F-4FE8-A5BC-EF6B98F59634}" type="slidenum">
              <a:rPr lang="ru-RU" altLang="ru-RU"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</a:t>
            </a:fld>
            <a:endParaRPr lang="ru-RU" altLang="ru-RU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048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24B7F84-4728-4650-A36C-21B17E57B67B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99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24B7F84-4728-4650-A36C-21B17E57B67B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5782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2650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24B7F84-4728-4650-A36C-21B17E57B67B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578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;p14">
            <a:extLst>
              <a:ext uri="{FF2B5EF4-FFF2-40B4-BE49-F238E27FC236}">
                <a16:creationId xmlns:a16="http://schemas.microsoft.com/office/drawing/2014/main" id="{E2FF8B87-06E8-5CA4-9BB7-E202C536341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9;p14">
            <a:extLst>
              <a:ext uri="{FF2B5EF4-FFF2-40B4-BE49-F238E27FC236}">
                <a16:creationId xmlns:a16="http://schemas.microsoft.com/office/drawing/2014/main" id="{9FEAEF06-EBBC-1E7E-1A6D-BA802DB762B0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11409363" y="6332538"/>
            <a:ext cx="731837" cy="525462"/>
          </a:xfrm>
        </p:spPr>
        <p:txBody>
          <a:bodyPr/>
          <a:lstStyle>
            <a:lvl1pPr>
              <a:buSzPts val="1300"/>
              <a:defRPr sz="13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78F15F-6D39-4EBD-A74D-6F1EEB873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415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12;p12"/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Google Shape;13;p12"/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Google Shape;14;p12"/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4857E-8E41-4667-B864-3EA296694E3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3337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12"/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Google Shape;13;p12"/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Google Shape;14;p12"/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7783F-1738-463C-B70A-9EA3568A7F4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57898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12;p12"/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Google Shape;13;p12"/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Google Shape;14;p12"/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FF02-02C4-4CA4-8CEB-A813DB6A3FC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3064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;p13">
            <a:extLst>
              <a:ext uri="{FF2B5EF4-FFF2-40B4-BE49-F238E27FC236}">
                <a16:creationId xmlns:a16="http://schemas.microsoft.com/office/drawing/2014/main" id="{9D2EDDFB-06F6-597B-6788-256AA3EB2CE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24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40C910-2C8B-6685-5069-3B8BBA614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C3995-3C82-41D0-A041-E21D193C29E0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0C1632-BFBF-A4A6-1D37-4A52DE3F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F14103F-CA35-4C7A-530B-17976EC2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44DFC-5D0B-44AB-A6C4-AF08DD9176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07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DB42F-0479-1204-4B96-B79ED92F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8F6ABF-975D-291C-D9B5-2294ADDCD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19CD6-06B1-9C3E-DFD8-34FE36F6C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50E73-85D4-4C49-8CC3-1DAAE6062FFC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BF38CF-FF7D-ED33-EE19-4AE171229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6FA0C-3FD9-ECC0-2C84-EE2C75D4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E2D8-A876-413E-8754-CFD3BEE13D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76881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6;p13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59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;p1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19;p14"/>
          <p:cNvSpPr txBox="1">
            <a:spLocks noGrp="1" noChangeArrowheads="1"/>
          </p:cNvSpPr>
          <p:nvPr>
            <p:ph type="sldNum" idx="10"/>
          </p:nvPr>
        </p:nvSpPr>
        <p:spPr>
          <a:xfrm>
            <a:off x="11409363" y="6332538"/>
            <a:ext cx="731837" cy="525462"/>
          </a:xfrm>
        </p:spPr>
        <p:txBody>
          <a:bodyPr/>
          <a:lstStyle>
            <a:lvl1pPr>
              <a:buSzPts val="1300"/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7654F56-1892-464B-9AE5-25F2CD04AE8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0879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" name="Google Shape;12;p12"/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Google Shape;13;p12"/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Google Shape;14;p12"/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7D64C-6BDC-4A48-8E8D-5AAC2A45BB1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48813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12;p12"/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Google Shape;13;p12"/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9" name="Google Shape;14;p12"/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C495B-C824-4CE8-AA67-9FD54D55163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0795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" name="Google Shape;12;p12"/>
          <p:cNvSpPr txBox="1"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Google Shape;13;p12"/>
          <p:cNvSpPr txBox="1">
            <a:spLocks noGrp="1" noChangeArrowheads="1"/>
          </p:cNvSpPr>
          <p:nvPr>
            <p:ph type="ft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Google Shape;14;p12"/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13F0DA-D2E3-4B16-84AE-B3512B06C88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657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837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defRPr sz="13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ransition>
    <p:push/>
  </p:transition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12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1027" name="Google Shape;11;p1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>
              <a:sym typeface="Arial" panose="020B0604020202020204" pitchFamily="34" charset="0"/>
            </a:endParaRPr>
          </a:p>
        </p:txBody>
      </p:sp>
      <p:sp>
        <p:nvSpPr>
          <p:cNvPr id="1028" name="Google Shape;12;p12"/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kern="1200" dirty="0"/>
          </a:p>
        </p:txBody>
      </p:sp>
      <p:sp>
        <p:nvSpPr>
          <p:cNvPr id="1029" name="Google Shape;13;p12"/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kern="1200" dirty="0"/>
          </a:p>
        </p:txBody>
      </p:sp>
      <p:sp>
        <p:nvSpPr>
          <p:cNvPr id="1030" name="Google Shape;14;p12"/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200"/>
              <a:buFont typeface="Arial" panose="020B0604020202020204" pitchFamily="34" charset="0"/>
              <a:buNone/>
              <a:defRPr sz="1200"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2D4813-9953-41CD-AC61-FB2BF2141A63}" type="slidenum">
              <a:rPr lang="ru-RU" altLang="ru-RU" kern="120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 kern="1200" dirty="0"/>
          </a:p>
        </p:txBody>
      </p:sp>
    </p:spTree>
    <p:extLst>
      <p:ext uri="{BB962C8B-B14F-4D97-AF65-F5344CB8AC3E}">
        <p14:creationId xmlns:p14="http://schemas.microsoft.com/office/powerpoint/2010/main" val="16867305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oogle Shape;80;g1fa1abc381b_3_0">
            <a:extLst>
              <a:ext uri="{FF2B5EF4-FFF2-40B4-BE49-F238E27FC236}">
                <a16:creationId xmlns:a16="http://schemas.microsoft.com/office/drawing/2014/main" id="{C66A63EF-3761-FB97-227C-F8E6475BE97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034337" y="1560513"/>
            <a:ext cx="1662113" cy="1639888"/>
            <a:chOff x="464266" y="2731227"/>
            <a:chExt cx="969424" cy="933028"/>
          </a:xfrm>
        </p:grpSpPr>
        <p:sp>
          <p:nvSpPr>
            <p:cNvPr id="6166" name="Google Shape;81;g1fa1abc381b_3_0">
              <a:extLst>
                <a:ext uri="{FF2B5EF4-FFF2-40B4-BE49-F238E27FC236}">
                  <a16:creationId xmlns:a16="http://schemas.microsoft.com/office/drawing/2014/main" id="{CAE57BA7-D8C7-3512-C07C-D0614F1CB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7" name="Google Shape;82;g1fa1abc381b_3_0">
              <a:extLst>
                <a:ext uri="{FF2B5EF4-FFF2-40B4-BE49-F238E27FC236}">
                  <a16:creationId xmlns:a16="http://schemas.microsoft.com/office/drawing/2014/main" id="{6AB3ADBF-2EDD-2BD8-621F-9FA62B6B5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8" name="Google Shape;83;g1fa1abc381b_3_0">
              <a:extLst>
                <a:ext uri="{FF2B5EF4-FFF2-40B4-BE49-F238E27FC236}">
                  <a16:creationId xmlns:a16="http://schemas.microsoft.com/office/drawing/2014/main" id="{62E4E223-1BA9-473C-3702-494DD3642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9" name="Google Shape;84;g1fa1abc381b_3_0">
              <a:extLst>
                <a:ext uri="{FF2B5EF4-FFF2-40B4-BE49-F238E27FC236}">
                  <a16:creationId xmlns:a16="http://schemas.microsoft.com/office/drawing/2014/main" id="{75201A66-686C-1DEE-02EC-388DDBC22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grpSp>
        <p:nvGrpSpPr>
          <p:cNvPr id="6147" name="Google Shape;85;g1fa1abc381b_3_0">
            <a:extLst>
              <a:ext uri="{FF2B5EF4-FFF2-40B4-BE49-F238E27FC236}">
                <a16:creationId xmlns:a16="http://schemas.microsoft.com/office/drawing/2014/main" id="{77DE3585-A4AE-CB23-474E-BB50653A856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3600" y="1636713"/>
            <a:ext cx="1662113" cy="1639887"/>
            <a:chOff x="464266" y="2731227"/>
            <a:chExt cx="969424" cy="933028"/>
          </a:xfrm>
        </p:grpSpPr>
        <p:sp>
          <p:nvSpPr>
            <p:cNvPr id="6162" name="Google Shape;86;g1fa1abc381b_3_0">
              <a:extLst>
                <a:ext uri="{FF2B5EF4-FFF2-40B4-BE49-F238E27FC236}">
                  <a16:creationId xmlns:a16="http://schemas.microsoft.com/office/drawing/2014/main" id="{B54561F9-CDF3-B571-3AFB-7406329A2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3" name="Google Shape;87;g1fa1abc381b_3_0">
              <a:extLst>
                <a:ext uri="{FF2B5EF4-FFF2-40B4-BE49-F238E27FC236}">
                  <a16:creationId xmlns:a16="http://schemas.microsoft.com/office/drawing/2014/main" id="{0394D5CC-F244-8FEC-C263-61123C90B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4" name="Google Shape;88;g1fa1abc381b_3_0">
              <a:extLst>
                <a:ext uri="{FF2B5EF4-FFF2-40B4-BE49-F238E27FC236}">
                  <a16:creationId xmlns:a16="http://schemas.microsoft.com/office/drawing/2014/main" id="{CBF16EF9-67A8-B871-A93B-D14B9FC15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5" name="Google Shape;89;g1fa1abc381b_3_0">
              <a:extLst>
                <a:ext uri="{FF2B5EF4-FFF2-40B4-BE49-F238E27FC236}">
                  <a16:creationId xmlns:a16="http://schemas.microsoft.com/office/drawing/2014/main" id="{1C4AFDC2-1855-18B4-9538-C905FC7E6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grpSp>
        <p:nvGrpSpPr>
          <p:cNvPr id="6148" name="Google Shape;90;g1fa1abc381b_3_0">
            <a:extLst>
              <a:ext uri="{FF2B5EF4-FFF2-40B4-BE49-F238E27FC236}">
                <a16:creationId xmlns:a16="http://schemas.microsoft.com/office/drawing/2014/main" id="{14CA0150-C88E-97DA-823D-FDD014B4F96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505075" y="1636713"/>
            <a:ext cx="1662113" cy="1639887"/>
            <a:chOff x="464266" y="2731227"/>
            <a:chExt cx="969424" cy="933028"/>
          </a:xfrm>
        </p:grpSpPr>
        <p:sp>
          <p:nvSpPr>
            <p:cNvPr id="6158" name="Google Shape;91;g1fa1abc381b_3_0">
              <a:extLst>
                <a:ext uri="{FF2B5EF4-FFF2-40B4-BE49-F238E27FC236}">
                  <a16:creationId xmlns:a16="http://schemas.microsoft.com/office/drawing/2014/main" id="{526DCAB4-3B38-7792-83CB-75707780D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9" name="Google Shape;92;g1fa1abc381b_3_0">
              <a:extLst>
                <a:ext uri="{FF2B5EF4-FFF2-40B4-BE49-F238E27FC236}">
                  <a16:creationId xmlns:a16="http://schemas.microsoft.com/office/drawing/2014/main" id="{BE5199FF-75D5-E2C4-3AA9-F80614FD6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0" name="Google Shape;93;g1fa1abc381b_3_0">
              <a:extLst>
                <a:ext uri="{FF2B5EF4-FFF2-40B4-BE49-F238E27FC236}">
                  <a16:creationId xmlns:a16="http://schemas.microsoft.com/office/drawing/2014/main" id="{9AEA3730-4E21-EA1E-B4D1-53D5A393F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61" name="Google Shape;94;g1fa1abc381b_3_0">
              <a:extLst>
                <a:ext uri="{FF2B5EF4-FFF2-40B4-BE49-F238E27FC236}">
                  <a16:creationId xmlns:a16="http://schemas.microsoft.com/office/drawing/2014/main" id="{BE755EF5-B016-20A2-3D2A-842E8201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sp>
        <p:nvSpPr>
          <p:cNvPr id="6150" name="Google Shape;96;g1fa1abc381b_3_0">
            <a:extLst>
              <a:ext uri="{FF2B5EF4-FFF2-40B4-BE49-F238E27FC236}">
                <a16:creationId xmlns:a16="http://schemas.microsoft.com/office/drawing/2014/main" id="{474C0AA2-DBC4-CEBD-6DB4-F2AAE62CF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175" y="561975"/>
            <a:ext cx="114236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buSzPts val="1600"/>
            </a:pPr>
            <a:r>
              <a:rPr lang="kk-KZ" altLang="ru-RU" sz="1600" b="1" dirty="0">
                <a:solidFill>
                  <a:srgbClr val="FFFFFF"/>
                </a:solidFill>
              </a:rPr>
              <a:t>А</a:t>
            </a:r>
            <a:r>
              <a:rPr lang="ru-RU" altLang="ru-RU" sz="1600" b="1" dirty="0">
                <a:solidFill>
                  <a:srgbClr val="FFFFFF"/>
                </a:solidFill>
              </a:rPr>
              <a:t>ДАМНЫҢ ҮЙЛЕСІМДІ ДАМУЫ ҰЛТТЫҚ ИНСТИТУТЫ</a:t>
            </a:r>
            <a:endParaRPr lang="ru-RU" altLang="ru-RU" dirty="0"/>
          </a:p>
        </p:txBody>
      </p:sp>
      <p:sp>
        <p:nvSpPr>
          <p:cNvPr id="6151" name="Google Shape;97;g1fa1abc381b_3_0">
            <a:extLst>
              <a:ext uri="{FF2B5EF4-FFF2-40B4-BE49-F238E27FC236}">
                <a16:creationId xmlns:a16="http://schemas.microsoft.com/office/drawing/2014/main" id="{A532D1E9-8A0B-53A7-9485-F5B9CEDDC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13" y="6072188"/>
            <a:ext cx="20605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  <a:buSzPts val="1100"/>
            </a:pPr>
            <a:r>
              <a:rPr lang="ru-RU" altLang="ru-RU" sz="1100" b="1" dirty="0">
                <a:solidFill>
                  <a:srgbClr val="FFFFFF"/>
                </a:solidFill>
              </a:rPr>
              <a:t>Алматы 2023 </a:t>
            </a:r>
            <a:r>
              <a:rPr lang="ru-RU" altLang="ru-RU" sz="1100" b="1" dirty="0" err="1">
                <a:solidFill>
                  <a:srgbClr val="FFFFFF"/>
                </a:solidFill>
              </a:rPr>
              <a:t>жыл</a:t>
            </a:r>
            <a:endParaRPr lang="ru-RU" altLang="ru-RU" sz="1200" b="1" dirty="0">
              <a:solidFill>
                <a:srgbClr val="FFFFFF"/>
              </a:solidFill>
            </a:endParaRPr>
          </a:p>
        </p:txBody>
      </p:sp>
      <p:grpSp>
        <p:nvGrpSpPr>
          <p:cNvPr id="6152" name="Google Shape;99;g1fa1abc381b_3_0">
            <a:extLst>
              <a:ext uri="{FF2B5EF4-FFF2-40B4-BE49-F238E27FC236}">
                <a16:creationId xmlns:a16="http://schemas.microsoft.com/office/drawing/2014/main" id="{9641D7D8-95B9-95EB-9797-4DADF6F54F2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677400" y="1560513"/>
            <a:ext cx="1662113" cy="1639887"/>
            <a:chOff x="464266" y="2731227"/>
            <a:chExt cx="969424" cy="933028"/>
          </a:xfrm>
        </p:grpSpPr>
        <p:sp>
          <p:nvSpPr>
            <p:cNvPr id="6154" name="Google Shape;100;g1fa1abc381b_3_0">
              <a:extLst>
                <a:ext uri="{FF2B5EF4-FFF2-40B4-BE49-F238E27FC236}">
                  <a16:creationId xmlns:a16="http://schemas.microsoft.com/office/drawing/2014/main" id="{E49408E5-2C29-F798-3254-95D496488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8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5" name="Google Shape;101;g1fa1abc381b_3_0">
              <a:extLst>
                <a:ext uri="{FF2B5EF4-FFF2-40B4-BE49-F238E27FC236}">
                  <a16:creationId xmlns:a16="http://schemas.microsoft.com/office/drawing/2014/main" id="{9C3BA377-05BF-9148-8F4A-3212B635F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6" name="Google Shape;102;g1fa1abc381b_3_0">
              <a:extLst>
                <a:ext uri="{FF2B5EF4-FFF2-40B4-BE49-F238E27FC236}">
                  <a16:creationId xmlns:a16="http://schemas.microsoft.com/office/drawing/2014/main" id="{34A44C02-1B76-CC46-13AD-33022BAA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39" y="318976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  <p:sp>
          <p:nvSpPr>
            <p:cNvPr id="6157" name="Google Shape;103;g1fa1abc381b_3_0">
              <a:extLst>
                <a:ext uri="{FF2B5EF4-FFF2-40B4-BE49-F238E27FC236}">
                  <a16:creationId xmlns:a16="http://schemas.microsoft.com/office/drawing/2014/main" id="{4A710818-9062-0FD8-AF08-DD7CE4D0E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66" y="2731227"/>
              <a:ext cx="484251" cy="474488"/>
            </a:xfrm>
            <a:custGeom>
              <a:avLst/>
              <a:gdLst>
                <a:gd name="T0" fmla="*/ 1356 w 781050"/>
                <a:gd name="T1" fmla="*/ 1230 h 781050"/>
                <a:gd name="T2" fmla="*/ 1008 w 781050"/>
                <a:gd name="T3" fmla="*/ 951 h 781050"/>
                <a:gd name="T4" fmla="*/ 737 w 781050"/>
                <a:gd name="T5" fmla="*/ 1211 h 781050"/>
                <a:gd name="T6" fmla="*/ 833 w 781050"/>
                <a:gd name="T7" fmla="*/ 1278 h 781050"/>
                <a:gd name="T8" fmla="*/ 725 w 781050"/>
                <a:gd name="T9" fmla="*/ 728 h 781050"/>
                <a:gd name="T10" fmla="*/ 400 w 781050"/>
                <a:gd name="T11" fmla="*/ 456 h 781050"/>
                <a:gd name="T12" fmla="*/ 642 w 781050"/>
                <a:gd name="T13" fmla="*/ 116 h 781050"/>
                <a:gd name="T14" fmla="*/ 1067 w 781050"/>
                <a:gd name="T15" fmla="*/ 303 h 781050"/>
                <a:gd name="T16" fmla="*/ 1396 w 781050"/>
                <a:gd name="T17" fmla="*/ 696 h 781050"/>
                <a:gd name="T18" fmla="*/ 1496 w 781050"/>
                <a:gd name="T19" fmla="*/ 385 h 781050"/>
                <a:gd name="T20" fmla="*/ 1582 w 781050"/>
                <a:gd name="T21" fmla="*/ 928 h 781050"/>
                <a:gd name="T22" fmla="*/ 1920 w 781050"/>
                <a:gd name="T23" fmla="*/ 1146 h 781050"/>
                <a:gd name="T24" fmla="*/ 2561 w 781050"/>
                <a:gd name="T25" fmla="*/ 1083 h 781050"/>
                <a:gd name="T26" fmla="*/ 2909 w 781050"/>
                <a:gd name="T27" fmla="*/ 805 h 781050"/>
                <a:gd name="T28" fmla="*/ 2583 w 781050"/>
                <a:gd name="T29" fmla="*/ 589 h 781050"/>
                <a:gd name="T30" fmla="*/ 2500 w 781050"/>
                <a:gd name="T31" fmla="*/ 665 h 781050"/>
                <a:gd name="T32" fmla="*/ 3188 w 781050"/>
                <a:gd name="T33" fmla="*/ 579 h 781050"/>
                <a:gd name="T34" fmla="*/ 3527 w 781050"/>
                <a:gd name="T35" fmla="*/ 318 h 781050"/>
                <a:gd name="T36" fmla="*/ 3951 w 781050"/>
                <a:gd name="T37" fmla="*/ 513 h 781050"/>
                <a:gd name="T38" fmla="*/ 3718 w 781050"/>
                <a:gd name="T39" fmla="*/ 852 h 781050"/>
                <a:gd name="T40" fmla="*/ 3228 w 781050"/>
                <a:gd name="T41" fmla="*/ 1115 h 781050"/>
                <a:gd name="T42" fmla="*/ 3616 w 781050"/>
                <a:gd name="T43" fmla="*/ 1196 h 781050"/>
                <a:gd name="T44" fmla="*/ 2936 w 781050"/>
                <a:gd name="T45" fmla="*/ 1264 h 781050"/>
                <a:gd name="T46" fmla="*/ 2665 w 781050"/>
                <a:gd name="T47" fmla="*/ 1533 h 781050"/>
                <a:gd name="T48" fmla="*/ 2743 w 781050"/>
                <a:gd name="T49" fmla="*/ 2046 h 781050"/>
                <a:gd name="T50" fmla="*/ 3092 w 781050"/>
                <a:gd name="T51" fmla="*/ 2325 h 781050"/>
                <a:gd name="T52" fmla="*/ 3363 w 781050"/>
                <a:gd name="T53" fmla="*/ 2064 h 781050"/>
                <a:gd name="T54" fmla="*/ 3267 w 781050"/>
                <a:gd name="T55" fmla="*/ 1997 h 781050"/>
                <a:gd name="T56" fmla="*/ 3374 w 781050"/>
                <a:gd name="T57" fmla="*/ 2547 h 781050"/>
                <a:gd name="T58" fmla="*/ 3700 w 781050"/>
                <a:gd name="T59" fmla="*/ 2818 h 781050"/>
                <a:gd name="T60" fmla="*/ 3456 w 781050"/>
                <a:gd name="T61" fmla="*/ 3158 h 781050"/>
                <a:gd name="T62" fmla="*/ 3032 w 781050"/>
                <a:gd name="T63" fmla="*/ 2972 h 781050"/>
                <a:gd name="T64" fmla="*/ 2703 w 781050"/>
                <a:gd name="T65" fmla="*/ 2579 h 781050"/>
                <a:gd name="T66" fmla="*/ 2603 w 781050"/>
                <a:gd name="T67" fmla="*/ 2890 h 781050"/>
                <a:gd name="T68" fmla="*/ 2517 w 781050"/>
                <a:gd name="T69" fmla="*/ 2346 h 781050"/>
                <a:gd name="T70" fmla="*/ 2180 w 781050"/>
                <a:gd name="T71" fmla="*/ 2129 h 781050"/>
                <a:gd name="T72" fmla="*/ 1538 w 781050"/>
                <a:gd name="T73" fmla="*/ 2191 h 781050"/>
                <a:gd name="T74" fmla="*/ 1190 w 781050"/>
                <a:gd name="T75" fmla="*/ 2469 h 781050"/>
                <a:gd name="T76" fmla="*/ 1516 w 781050"/>
                <a:gd name="T77" fmla="*/ 2686 h 781050"/>
                <a:gd name="T78" fmla="*/ 1599 w 781050"/>
                <a:gd name="T79" fmla="*/ 2610 h 781050"/>
                <a:gd name="T80" fmla="*/ 911 w 781050"/>
                <a:gd name="T81" fmla="*/ 2695 h 781050"/>
                <a:gd name="T82" fmla="*/ 572 w 781050"/>
                <a:gd name="T83" fmla="*/ 2955 h 781050"/>
                <a:gd name="T84" fmla="*/ 146 w 781050"/>
                <a:gd name="T85" fmla="*/ 2763 h 781050"/>
                <a:gd name="T86" fmla="*/ 380 w 781050"/>
                <a:gd name="T87" fmla="*/ 2424 h 781050"/>
                <a:gd name="T88" fmla="*/ 870 w 781050"/>
                <a:gd name="T89" fmla="*/ 2161 h 781050"/>
                <a:gd name="T90" fmla="*/ 482 w 781050"/>
                <a:gd name="T91" fmla="*/ 2081 h 781050"/>
                <a:gd name="T92" fmla="*/ 1163 w 781050"/>
                <a:gd name="T93" fmla="*/ 2012 h 781050"/>
                <a:gd name="T94" fmla="*/ 1434 w 781050"/>
                <a:gd name="T95" fmla="*/ 1743 h 7810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81050" h="781050" extrusionOk="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45700" rIns="91425" bIns="45700" anchor="ctr"/>
            <a:lstStyle/>
            <a:p>
              <a:endParaRPr lang="x-none"/>
            </a:p>
          </p:txBody>
        </p:sp>
      </p:grpSp>
      <p:pic>
        <p:nvPicPr>
          <p:cNvPr id="6153" name="Рисунок 3">
            <a:extLst>
              <a:ext uri="{FF2B5EF4-FFF2-40B4-BE49-F238E27FC236}">
                <a16:creationId xmlns:a16="http://schemas.microsoft.com/office/drawing/2014/main" id="{5118BCD5-6CBF-A7CE-7A14-5CA918EA1B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350" y="1374775"/>
            <a:ext cx="221615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oogle Shape;33;p1">
            <a:extLst>
              <a:ext uri="{FF2B5EF4-FFF2-40B4-BE49-F238E27FC236}">
                <a16:creationId xmlns:a16="http://schemas.microsoft.com/office/drawing/2014/main" id="{F2824AA6-FE29-29C0-47C5-63513AAA7CDD}"/>
              </a:ext>
            </a:extLst>
          </p:cNvPr>
          <p:cNvSpPr txBox="1"/>
          <p:nvPr/>
        </p:nvSpPr>
        <p:spPr>
          <a:xfrm>
            <a:off x="1740781" y="4217566"/>
            <a:ext cx="8781691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3200" b="1" dirty="0">
                <a:solidFill>
                  <a:srgbClr val="FFFFFF"/>
                </a:solidFill>
              </a:rPr>
              <a:t>АТА-АНАЛАРДЫ ПЕДАГОГИКАЛЫҚ ҚОЛДАУ ОРТАЛЫҒЫ</a:t>
            </a:r>
          </a:p>
        </p:txBody>
      </p:sp>
    </p:spTree>
    <p:extLst>
      <p:ext uri="{BB962C8B-B14F-4D97-AF65-F5344CB8AC3E}">
        <p14:creationId xmlns:p14="http://schemas.microsoft.com/office/powerpoint/2010/main" val="2209006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7654F56-1892-464B-9AE5-25F2CD04AE81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50184" y="387412"/>
            <a:ext cx="11059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10-11 СЫНЫП БІЛІМ АЛУШЫЛАРЫНЫҢ АТА-АНАЛАРЫНА АРНАЛҒАН САБАҚТЫҢ БАҒДАРЛАМАСЫ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618" y="775219"/>
            <a:ext cx="3801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Боламын деген баланың бетін қақпа, белін бу...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073" y="1275701"/>
            <a:ext cx="360794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/>
              <a:t>1.Жоғарғы сынып </a:t>
            </a:r>
            <a:r>
              <a:rPr lang="ru-RU" sz="1100" dirty="0" err="1"/>
              <a:t>оқушыларының</a:t>
            </a:r>
            <a:r>
              <a:rPr lang="ru-RU" sz="1100" dirty="0"/>
              <a:t> </a:t>
            </a:r>
            <a:r>
              <a:rPr lang="ru-RU" sz="1100" dirty="0" err="1"/>
              <a:t>жас</a:t>
            </a:r>
            <a:r>
              <a:rPr lang="ru-RU" sz="1100" dirty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</a:t>
            </a:r>
            <a:r>
              <a:rPr lang="ru-RU" sz="1100" dirty="0" err="1"/>
              <a:t>әлеуметтік</a:t>
            </a:r>
            <a:r>
              <a:rPr lang="ru-RU" sz="1100" dirty="0"/>
              <a:t> </a:t>
            </a:r>
            <a:r>
              <a:rPr lang="ru-RU" sz="1100" dirty="0" err="1"/>
              <a:t>ерекшеліктері</a:t>
            </a:r>
            <a:endParaRPr lang="ru-RU" sz="1100" dirty="0"/>
          </a:p>
          <a:p>
            <a:pPr lvl="0"/>
            <a:r>
              <a:rPr lang="ru-RU" sz="1100" dirty="0"/>
              <a:t>2.Позитивті </a:t>
            </a:r>
            <a:r>
              <a:rPr lang="ru-RU" sz="1100" dirty="0" err="1"/>
              <a:t>ата-ана</a:t>
            </a:r>
            <a:r>
              <a:rPr lang="ru-RU" sz="1100" dirty="0"/>
              <a:t> </a:t>
            </a:r>
            <a:r>
              <a:rPr lang="ru-RU" sz="1100" dirty="0" err="1"/>
              <a:t>тәрбиесі</a:t>
            </a:r>
            <a:r>
              <a:rPr lang="ru-RU" sz="1100" dirty="0"/>
              <a:t> </a:t>
            </a:r>
            <a:r>
              <a:rPr lang="ru-RU" sz="1100" dirty="0" err="1"/>
              <a:t>жоғарғы</a:t>
            </a:r>
            <a:r>
              <a:rPr lang="ru-RU" sz="1100" dirty="0"/>
              <a:t> </a:t>
            </a:r>
            <a:r>
              <a:rPr lang="ru-RU" sz="1100" dirty="0" err="1"/>
              <a:t>мектеп</a:t>
            </a:r>
            <a:r>
              <a:rPr lang="ru-RU" sz="1100" dirty="0"/>
              <a:t> </a:t>
            </a:r>
            <a:r>
              <a:rPr lang="ru-RU" sz="1100" dirty="0" err="1"/>
              <a:t>оқушысының</a:t>
            </a:r>
            <a:r>
              <a:rPr lang="ru-RU" sz="1100" dirty="0"/>
              <a:t> </a:t>
            </a:r>
            <a:r>
              <a:rPr lang="ru-RU" sz="1100" dirty="0" err="1"/>
              <a:t>өз</a:t>
            </a:r>
            <a:r>
              <a:rPr lang="ru-RU" sz="1100" dirty="0"/>
              <a:t> </a:t>
            </a:r>
            <a:r>
              <a:rPr lang="ru-RU" sz="1100" dirty="0" err="1"/>
              <a:t>өмірін</a:t>
            </a:r>
            <a:r>
              <a:rPr lang="ru-RU" sz="1100" dirty="0"/>
              <a:t> </a:t>
            </a:r>
            <a:r>
              <a:rPr lang="ru-RU" sz="1100" dirty="0" err="1"/>
              <a:t>өз</a:t>
            </a:r>
            <a:r>
              <a:rPr lang="ru-RU" sz="1100" dirty="0"/>
              <a:t> </a:t>
            </a:r>
            <a:r>
              <a:rPr lang="ru-RU" sz="1100" dirty="0" err="1"/>
              <a:t>бетінше</a:t>
            </a:r>
            <a:r>
              <a:rPr lang="ru-RU" sz="1100" dirty="0"/>
              <a:t> </a:t>
            </a:r>
            <a:r>
              <a:rPr lang="ru-RU" sz="1100" dirty="0" err="1"/>
              <a:t>құруға</a:t>
            </a:r>
            <a:r>
              <a:rPr lang="ru-RU" sz="1100" dirty="0"/>
              <a:t> </a:t>
            </a:r>
            <a:r>
              <a:rPr lang="ru-RU" sz="1100" dirty="0" err="1"/>
              <a:t>қалауы</a:t>
            </a:r>
            <a:r>
              <a:rPr lang="ru-RU" sz="1100" dirty="0"/>
              <a:t> мен </a:t>
            </a:r>
            <a:r>
              <a:rPr lang="ru-RU" sz="1100" dirty="0" err="1"/>
              <a:t>қабілетін</a:t>
            </a:r>
            <a:r>
              <a:rPr lang="ru-RU" sz="1100" dirty="0"/>
              <a:t> </a:t>
            </a:r>
            <a:r>
              <a:rPr lang="ru-RU" sz="1100" dirty="0" err="1"/>
              <a:t>қолдау</a:t>
            </a:r>
            <a:r>
              <a:rPr lang="ru-RU" sz="1100" dirty="0"/>
              <a:t> </a:t>
            </a:r>
            <a:r>
              <a:rPr lang="ru-RU" sz="1100" dirty="0" err="1"/>
              <a:t>ретінде</a:t>
            </a:r>
            <a:endParaRPr lang="ru-RU" sz="1100" dirty="0"/>
          </a:p>
          <a:p>
            <a:pPr lvl="0"/>
            <a:r>
              <a:rPr lang="ru-RU" sz="1100" dirty="0"/>
              <a:t>3.Тұлға </a:t>
            </a:r>
            <a:r>
              <a:rPr lang="ru-RU" sz="1100" dirty="0" err="1"/>
              <a:t>дамуының</a:t>
            </a:r>
            <a:r>
              <a:rPr lang="ru-RU" sz="1100" dirty="0"/>
              <a:t> </a:t>
            </a:r>
            <a:r>
              <a:rPr lang="ru-RU" sz="1100" dirty="0" err="1"/>
              <a:t>негізгі</a:t>
            </a:r>
            <a:r>
              <a:rPr lang="ru-RU" sz="1100" dirty="0"/>
              <a:t> </a:t>
            </a:r>
            <a:r>
              <a:rPr lang="ru-RU" sz="1100" dirty="0" err="1"/>
              <a:t>жолы</a:t>
            </a:r>
            <a:r>
              <a:rPr lang="ru-RU" sz="1100" dirty="0"/>
              <a:t> – </a:t>
            </a:r>
            <a:r>
              <a:rPr lang="ru-RU" sz="1100" dirty="0" err="1"/>
              <a:t>өз</a:t>
            </a:r>
            <a:r>
              <a:rPr lang="ru-RU" sz="1100" dirty="0"/>
              <a:t>  </a:t>
            </a:r>
            <a:r>
              <a:rPr lang="ru-RU" sz="1100" dirty="0" err="1"/>
              <a:t>бетінше</a:t>
            </a:r>
            <a:r>
              <a:rPr lang="ru-RU" sz="1100" dirty="0"/>
              <a:t> </a:t>
            </a:r>
            <a:r>
              <a:rPr lang="ru-RU" sz="1100" dirty="0" err="1"/>
              <a:t>әрекет</a:t>
            </a:r>
            <a:r>
              <a:rPr lang="ru-RU" sz="1100" dirty="0"/>
              <a:t> </a:t>
            </a:r>
            <a:r>
              <a:rPr lang="ru-RU" sz="1100" dirty="0" err="1"/>
              <a:t>ету</a:t>
            </a:r>
            <a:endParaRPr lang="ru-RU" sz="1100" dirty="0"/>
          </a:p>
          <a:p>
            <a:pPr lvl="0"/>
            <a:r>
              <a:rPr lang="ru-RU" sz="1100" dirty="0"/>
              <a:t>4.Ұлттық </a:t>
            </a:r>
            <a:r>
              <a:rPr lang="ru-RU" sz="1100" dirty="0" err="1"/>
              <a:t>этикаға</a:t>
            </a:r>
            <a:r>
              <a:rPr lang="ru-RU" sz="1100" dirty="0"/>
              <a:t> мен </a:t>
            </a:r>
            <a:r>
              <a:rPr lang="ru-RU" sz="1100" dirty="0" err="1"/>
              <a:t>қазіргі</a:t>
            </a:r>
            <a:r>
              <a:rPr lang="ru-RU" sz="1100" dirty="0"/>
              <a:t> </a:t>
            </a:r>
            <a:r>
              <a:rPr lang="ru-RU" sz="1100" dirty="0" err="1"/>
              <a:t>заман</a:t>
            </a:r>
            <a:r>
              <a:rPr lang="ru-RU" sz="1100" dirty="0"/>
              <a:t> </a:t>
            </a:r>
            <a:r>
              <a:rPr lang="ru-RU" sz="1100" dirty="0" err="1"/>
              <a:t>талабына</a:t>
            </a:r>
            <a:r>
              <a:rPr lang="ru-RU" sz="1100" dirty="0"/>
              <a:t> </a:t>
            </a:r>
            <a:r>
              <a:rPr lang="ru-RU" sz="1100" dirty="0" err="1"/>
              <a:t>сай</a:t>
            </a:r>
            <a:r>
              <a:rPr lang="ru-RU" sz="1100" dirty="0"/>
              <a:t> </a:t>
            </a:r>
            <a:r>
              <a:rPr lang="ru-RU" sz="1100" dirty="0" err="1"/>
              <a:t>өзін-өзі</a:t>
            </a:r>
            <a:r>
              <a:rPr lang="ru-RU" sz="1100" dirty="0"/>
              <a:t> </a:t>
            </a:r>
            <a:r>
              <a:rPr lang="ru-RU" sz="1100" dirty="0" err="1"/>
              <a:t>тәрбиелеу</a:t>
            </a:r>
            <a:r>
              <a:rPr lang="ru-RU" sz="1100" dirty="0"/>
              <a:t> </a:t>
            </a:r>
            <a:r>
              <a:rPr lang="ru-RU" sz="1100" dirty="0" err="1"/>
              <a:t>әдістері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78896" y="787931"/>
            <a:ext cx="36749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Көркем мінез – баға жетпес байлық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06603" y="1252388"/>
            <a:ext cx="35059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1.Эмоционалды интеллект </a:t>
            </a:r>
            <a:r>
              <a:rPr lang="ru-RU" sz="1000" dirty="0" err="1"/>
              <a:t>және</a:t>
            </a:r>
            <a:r>
              <a:rPr lang="ru-RU" sz="1000" dirty="0"/>
              <a:t> </a:t>
            </a:r>
            <a:r>
              <a:rPr lang="ru-RU" sz="1000" dirty="0" err="1"/>
              <a:t>оның</a:t>
            </a:r>
            <a:r>
              <a:rPr lang="ru-RU" sz="1000" dirty="0"/>
              <a:t> </a:t>
            </a:r>
            <a:r>
              <a:rPr lang="ru-RU" sz="1000" dirty="0" err="1"/>
              <a:t>адам</a:t>
            </a:r>
            <a:r>
              <a:rPr lang="ru-RU" sz="1000" dirty="0"/>
              <a:t> </a:t>
            </a:r>
            <a:r>
              <a:rPr lang="ru-RU" sz="1000" dirty="0" err="1"/>
              <a:t>өмірінің</a:t>
            </a:r>
            <a:r>
              <a:rPr lang="ru-RU" sz="1000" dirty="0"/>
              <a:t> </a:t>
            </a:r>
            <a:r>
              <a:rPr lang="ru-RU" sz="1000" dirty="0" err="1"/>
              <a:t>сапасына</a:t>
            </a:r>
            <a:r>
              <a:rPr lang="ru-RU" sz="1000" dirty="0"/>
              <a:t> </a:t>
            </a:r>
            <a:r>
              <a:rPr lang="ru-RU" sz="1000" dirty="0" err="1"/>
              <a:t>әсері</a:t>
            </a:r>
            <a:endParaRPr lang="ru-RU" sz="1000" dirty="0"/>
          </a:p>
          <a:p>
            <a:pPr lvl="0"/>
            <a:r>
              <a:rPr lang="ru-RU" sz="1000" dirty="0"/>
              <a:t>2.Эмоционалды </a:t>
            </a:r>
            <a:r>
              <a:rPr lang="ru-RU" sz="1000" dirty="0" err="1"/>
              <a:t>интеллекттің</a:t>
            </a:r>
            <a:r>
              <a:rPr lang="ru-RU" sz="1000" dirty="0"/>
              <a:t> </a:t>
            </a:r>
            <a:r>
              <a:rPr lang="ru-RU" sz="1000" dirty="0" err="1"/>
              <a:t>құрылымдық</a:t>
            </a:r>
            <a:r>
              <a:rPr lang="ru-RU" sz="1000" dirty="0"/>
              <a:t> </a:t>
            </a:r>
            <a:r>
              <a:rPr lang="ru-RU" sz="1000" dirty="0" err="1"/>
              <a:t>компоненттері</a:t>
            </a:r>
            <a:r>
              <a:rPr lang="ru-RU" sz="1000" dirty="0"/>
              <a:t>: </a:t>
            </a:r>
            <a:r>
              <a:rPr lang="ru-RU" sz="1000" dirty="0" err="1"/>
              <a:t>өзін-өзі</a:t>
            </a:r>
            <a:r>
              <a:rPr lang="ru-RU" sz="1000" dirty="0"/>
              <a:t> </a:t>
            </a:r>
            <a:r>
              <a:rPr lang="ru-RU" sz="1000" dirty="0" err="1"/>
              <a:t>тану</a:t>
            </a:r>
            <a:r>
              <a:rPr lang="ru-RU" sz="1000" dirty="0"/>
              <a:t>, </a:t>
            </a:r>
            <a:r>
              <a:rPr lang="ru-RU" sz="1000" dirty="0" err="1"/>
              <a:t>өзін-өзі</a:t>
            </a:r>
            <a:r>
              <a:rPr lang="ru-RU" sz="1000" dirty="0"/>
              <a:t> </a:t>
            </a:r>
            <a:r>
              <a:rPr lang="ru-RU" sz="1000" dirty="0" err="1"/>
              <a:t>реттеу</a:t>
            </a:r>
            <a:r>
              <a:rPr lang="ru-RU" sz="1000" dirty="0"/>
              <a:t>, </a:t>
            </a:r>
            <a:r>
              <a:rPr lang="ru-RU" sz="1000" dirty="0" err="1"/>
              <a:t>эмпатия</a:t>
            </a:r>
            <a:r>
              <a:rPr lang="ru-RU" sz="1000" dirty="0"/>
              <a:t>, </a:t>
            </a:r>
            <a:r>
              <a:rPr lang="ru-RU" sz="1000" dirty="0" err="1"/>
              <a:t>қарым-қатынасты</a:t>
            </a:r>
            <a:r>
              <a:rPr lang="ru-RU" sz="1000" dirty="0"/>
              <a:t> </a:t>
            </a:r>
            <a:r>
              <a:rPr lang="ru-RU" sz="1000" dirty="0" err="1"/>
              <a:t>реттеу</a:t>
            </a:r>
            <a:endParaRPr lang="ru-RU" sz="1000" dirty="0"/>
          </a:p>
          <a:p>
            <a:pPr lvl="0"/>
            <a:r>
              <a:rPr lang="ru-RU" sz="1000" dirty="0"/>
              <a:t>3.Дағдарыс </a:t>
            </a:r>
            <a:r>
              <a:rPr lang="ru-RU" sz="1000" dirty="0" err="1"/>
              <a:t>жағдайындағы</a:t>
            </a:r>
            <a:r>
              <a:rPr lang="ru-RU" sz="1000" dirty="0"/>
              <a:t> </a:t>
            </a:r>
            <a:r>
              <a:rPr lang="ru-RU" sz="1000" dirty="0" err="1"/>
              <a:t>мінез-құлықтың</a:t>
            </a:r>
            <a:r>
              <a:rPr lang="ru-RU" sz="1000" dirty="0"/>
              <a:t> </a:t>
            </a:r>
            <a:r>
              <a:rPr lang="ru-RU" sz="1000" dirty="0" err="1"/>
              <a:t>алгоритмдері</a:t>
            </a:r>
            <a:r>
              <a:rPr lang="ru-RU" sz="1000" dirty="0"/>
              <a:t> мен </a:t>
            </a:r>
            <a:r>
              <a:rPr lang="ru-RU" sz="1000" dirty="0" err="1"/>
              <a:t>өнімді</a:t>
            </a:r>
            <a:r>
              <a:rPr lang="ru-RU" sz="1000" dirty="0"/>
              <a:t> </a:t>
            </a:r>
            <a:r>
              <a:rPr lang="ru-RU" sz="1000" dirty="0" err="1"/>
              <a:t>тәсілдері</a:t>
            </a:r>
            <a:endParaRPr lang="ru-RU" sz="1000" dirty="0"/>
          </a:p>
          <a:p>
            <a:pPr lvl="0"/>
            <a:r>
              <a:rPr lang="ru-RU" sz="1000" dirty="0"/>
              <a:t>4.Өсіп </a:t>
            </a:r>
            <a:r>
              <a:rPr lang="ru-RU" sz="1000" dirty="0" err="1"/>
              <a:t>келе</a:t>
            </a:r>
            <a:r>
              <a:rPr lang="ru-RU" sz="1000" dirty="0"/>
              <a:t> </a:t>
            </a:r>
            <a:r>
              <a:rPr lang="ru-RU" sz="1000" dirty="0" err="1"/>
              <a:t>жатқан</a:t>
            </a:r>
            <a:r>
              <a:rPr lang="ru-RU" sz="1000" dirty="0"/>
              <a:t> </a:t>
            </a:r>
            <a:r>
              <a:rPr lang="ru-RU" sz="1000" dirty="0" err="1"/>
              <a:t>балалармен</a:t>
            </a:r>
            <a:r>
              <a:rPr lang="ru-RU" sz="1000" dirty="0"/>
              <a:t> </a:t>
            </a:r>
            <a:r>
              <a:rPr lang="ru-RU" sz="1000" dirty="0" err="1"/>
              <a:t>қарым-қатынас</a:t>
            </a:r>
            <a:r>
              <a:rPr lang="ru-RU" sz="1000" dirty="0"/>
              <a:t> </a:t>
            </a:r>
            <a:r>
              <a:rPr lang="ru-RU" sz="1000" dirty="0" err="1"/>
              <a:t>мәдениеті</a:t>
            </a:r>
            <a:endParaRPr lang="ru-RU" sz="1000" dirty="0"/>
          </a:p>
          <a:p>
            <a:pPr lvl="0"/>
            <a:r>
              <a:rPr lang="ru-RU" sz="1000" dirty="0"/>
              <a:t>5.Сезім </a:t>
            </a:r>
            <a:r>
              <a:rPr lang="ru-RU" sz="1000" dirty="0" err="1"/>
              <a:t>көрінісіндегі</a:t>
            </a:r>
            <a:r>
              <a:rPr lang="ru-RU" sz="1000" dirty="0"/>
              <a:t> </a:t>
            </a:r>
            <a:r>
              <a:rPr lang="ru-RU" sz="1000" dirty="0" err="1"/>
              <a:t>ұлттық</a:t>
            </a:r>
            <a:r>
              <a:rPr lang="ru-RU" sz="1000" dirty="0"/>
              <a:t> </a:t>
            </a:r>
            <a:r>
              <a:rPr lang="ru-RU" sz="1000" dirty="0" err="1"/>
              <a:t>ерекшеліктер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68396" y="817030"/>
            <a:ext cx="3701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Сен жанбасаң лапылдап...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09557" y="1235896"/>
            <a:ext cx="39107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1.Кәсіп - </a:t>
            </a:r>
            <a:r>
              <a:rPr lang="ru-RU" sz="1000" dirty="0" err="1"/>
              <a:t>өзін-өзі</a:t>
            </a:r>
            <a:r>
              <a:rPr lang="ru-RU" sz="1000" dirty="0"/>
              <a:t> </a:t>
            </a:r>
            <a:r>
              <a:rPr lang="ru-RU" sz="1000" dirty="0" err="1"/>
              <a:t>жүзеге</a:t>
            </a:r>
            <a:r>
              <a:rPr lang="ru-RU" sz="1000" dirty="0"/>
              <a:t> </a:t>
            </a:r>
            <a:r>
              <a:rPr lang="ru-RU" sz="1000" dirty="0" err="1"/>
              <a:t>асырудың</a:t>
            </a:r>
            <a:r>
              <a:rPr lang="ru-RU" sz="1000" dirty="0"/>
              <a:t> </a:t>
            </a:r>
            <a:r>
              <a:rPr lang="ru-RU" sz="1000" dirty="0" err="1"/>
              <a:t>негізі</a:t>
            </a:r>
            <a:endParaRPr lang="ru-RU" sz="1000" dirty="0"/>
          </a:p>
          <a:p>
            <a:pPr lvl="0"/>
            <a:r>
              <a:rPr lang="ru-RU" sz="1000" dirty="0"/>
              <a:t>2.Темперамент, </a:t>
            </a:r>
            <a:r>
              <a:rPr lang="ru-RU" sz="1000" dirty="0" err="1"/>
              <a:t>қабілет</a:t>
            </a:r>
            <a:r>
              <a:rPr lang="ru-RU" sz="1000" dirty="0"/>
              <a:t>, </a:t>
            </a:r>
            <a:r>
              <a:rPr lang="ru-RU" sz="1000" dirty="0" err="1"/>
              <a:t>мінез</a:t>
            </a:r>
            <a:r>
              <a:rPr lang="ru-RU" sz="1000" dirty="0"/>
              <a:t> </a:t>
            </a:r>
            <a:r>
              <a:rPr lang="ru-RU" sz="1000" dirty="0" err="1"/>
              <a:t>қасиеттерінің</a:t>
            </a:r>
            <a:r>
              <a:rPr lang="ru-RU" sz="1000" dirty="0"/>
              <a:t> </a:t>
            </a:r>
            <a:r>
              <a:rPr lang="ru-RU" sz="1000" dirty="0" err="1"/>
              <a:t>ерекшеліктерін</a:t>
            </a:r>
            <a:r>
              <a:rPr lang="ru-RU" sz="1000" dirty="0"/>
              <a:t> </a:t>
            </a:r>
            <a:r>
              <a:rPr lang="ru-RU" sz="1000" dirty="0" err="1"/>
              <a:t>ашу</a:t>
            </a:r>
            <a:r>
              <a:rPr lang="ru-RU" sz="1000" dirty="0"/>
              <a:t> - </a:t>
            </a:r>
            <a:r>
              <a:rPr lang="ru-RU" sz="1000" dirty="0" err="1"/>
              <a:t>өзін-өзі</a:t>
            </a:r>
            <a:r>
              <a:rPr lang="ru-RU" sz="1000" dirty="0"/>
              <a:t> </a:t>
            </a:r>
            <a:r>
              <a:rPr lang="ru-RU" sz="1000" dirty="0" err="1"/>
              <a:t>жүзеге</a:t>
            </a:r>
            <a:r>
              <a:rPr lang="ru-RU" sz="1000" dirty="0"/>
              <a:t> </a:t>
            </a:r>
            <a:r>
              <a:rPr lang="ru-RU" sz="1000" dirty="0" err="1"/>
              <a:t>асырудың</a:t>
            </a:r>
            <a:r>
              <a:rPr lang="ru-RU" sz="1000" dirty="0"/>
              <a:t> </a:t>
            </a:r>
            <a:r>
              <a:rPr lang="ru-RU" sz="1000" dirty="0" err="1"/>
              <a:t>кілті</a:t>
            </a:r>
            <a:endParaRPr lang="ru-RU" sz="1000" dirty="0"/>
          </a:p>
          <a:p>
            <a:pPr lvl="0"/>
            <a:r>
              <a:rPr lang="ru-RU" sz="1000" dirty="0"/>
              <a:t>3.Ұлы </a:t>
            </a:r>
            <a:r>
              <a:rPr lang="ru-RU" sz="1000" dirty="0" err="1"/>
              <a:t>жол</a:t>
            </a:r>
            <a:r>
              <a:rPr lang="ru-RU" sz="1000" dirty="0"/>
              <a:t> </a:t>
            </a:r>
            <a:r>
              <a:rPr lang="ru-RU" sz="1000" dirty="0" err="1"/>
              <a:t>үйіңнің</a:t>
            </a:r>
            <a:r>
              <a:rPr lang="ru-RU" sz="1000" dirty="0"/>
              <a:t> </a:t>
            </a:r>
            <a:r>
              <a:rPr lang="ru-RU" sz="1000" dirty="0" err="1"/>
              <a:t>табалдырығынан</a:t>
            </a:r>
            <a:r>
              <a:rPr lang="ru-RU" sz="1000" dirty="0"/>
              <a:t> </a:t>
            </a:r>
            <a:r>
              <a:rPr lang="ru-RU" sz="1000" dirty="0" err="1"/>
              <a:t>басталады</a:t>
            </a:r>
            <a:r>
              <a:rPr lang="ru-RU" sz="1000" dirty="0"/>
              <a:t>. </a:t>
            </a:r>
            <a:r>
              <a:rPr lang="ru-RU" sz="1000" dirty="0" err="1"/>
              <a:t>Балаңызға</a:t>
            </a:r>
            <a:r>
              <a:rPr lang="ru-RU" sz="1000" dirty="0"/>
              <a:t> </a:t>
            </a:r>
            <a:r>
              <a:rPr lang="ru-RU" sz="1000" dirty="0" err="1"/>
              <a:t>мамандық</a:t>
            </a:r>
            <a:r>
              <a:rPr lang="ru-RU" sz="1000" dirty="0"/>
              <a:t> пен </a:t>
            </a:r>
            <a:r>
              <a:rPr lang="ru-RU" sz="1000" dirty="0" err="1"/>
              <a:t>кәсіппен</a:t>
            </a:r>
            <a:r>
              <a:rPr lang="ru-RU" sz="1000" dirty="0"/>
              <a:t> </a:t>
            </a:r>
            <a:r>
              <a:rPr lang="ru-RU" sz="1000" dirty="0" err="1"/>
              <a:t>қолайлы</a:t>
            </a:r>
            <a:r>
              <a:rPr lang="ru-RU" sz="1000" dirty="0"/>
              <a:t> </a:t>
            </a:r>
            <a:r>
              <a:rPr lang="ru-RU" sz="1000" dirty="0" err="1"/>
              <a:t>түрлерін</a:t>
            </a:r>
            <a:r>
              <a:rPr lang="ru-RU" sz="1000" dirty="0"/>
              <a:t> </a:t>
            </a:r>
            <a:r>
              <a:rPr lang="ru-RU" sz="1000" dirty="0" err="1"/>
              <a:t>анықтауға</a:t>
            </a:r>
            <a:r>
              <a:rPr lang="ru-RU" sz="1000" dirty="0"/>
              <a:t> </a:t>
            </a:r>
            <a:r>
              <a:rPr lang="ru-RU" sz="1000" dirty="0" err="1"/>
              <a:t>қалай</a:t>
            </a:r>
            <a:r>
              <a:rPr lang="ru-RU" sz="1000" dirty="0"/>
              <a:t> </a:t>
            </a:r>
            <a:r>
              <a:rPr lang="ru-RU" sz="1000" dirty="0" err="1"/>
              <a:t>көмектесуге</a:t>
            </a:r>
            <a:r>
              <a:rPr lang="ru-RU" sz="1000" dirty="0"/>
              <a:t> </a:t>
            </a:r>
            <a:r>
              <a:rPr lang="ru-RU" sz="1000" dirty="0" err="1"/>
              <a:t>болады</a:t>
            </a:r>
            <a:endParaRPr lang="ru-RU" sz="1000" dirty="0"/>
          </a:p>
          <a:p>
            <a:pPr lvl="0"/>
            <a:r>
              <a:rPr lang="ru-RU" sz="1000" dirty="0"/>
              <a:t>4.Жоғары сынып </a:t>
            </a:r>
            <a:r>
              <a:rPr lang="ru-RU" sz="1000" dirty="0" err="1"/>
              <a:t>оқушысының</a:t>
            </a:r>
            <a:r>
              <a:rPr lang="ru-RU" sz="1000" dirty="0"/>
              <a:t> </a:t>
            </a:r>
            <a:r>
              <a:rPr lang="ru-RU" sz="1000" dirty="0" err="1"/>
              <a:t>өзін-өзі</a:t>
            </a:r>
            <a:r>
              <a:rPr lang="ru-RU" sz="1000" dirty="0"/>
              <a:t> </a:t>
            </a:r>
            <a:r>
              <a:rPr lang="ru-RU" sz="1000" dirty="0" err="1"/>
              <a:t>анықтау</a:t>
            </a:r>
            <a:r>
              <a:rPr lang="ru-RU" sz="1000" dirty="0"/>
              <a:t> </a:t>
            </a:r>
            <a:r>
              <a:rPr lang="ru-RU" sz="1000" dirty="0" err="1"/>
              <a:t>жолындағы</a:t>
            </a:r>
            <a:r>
              <a:rPr lang="ru-RU" sz="1000" dirty="0"/>
              <a:t> </a:t>
            </a:r>
            <a:r>
              <a:rPr lang="ru-RU" sz="1000" dirty="0" err="1"/>
              <a:t>кездесетін</a:t>
            </a:r>
            <a:r>
              <a:rPr lang="ru-RU" sz="1000" dirty="0"/>
              <a:t> </a:t>
            </a:r>
            <a:r>
              <a:rPr lang="ru-RU" sz="1000" dirty="0" err="1"/>
              <a:t>қиындықтар</a:t>
            </a:r>
            <a:endParaRPr lang="ru-RU" sz="1000" dirty="0"/>
          </a:p>
          <a:p>
            <a:pPr lvl="0"/>
            <a:r>
              <a:rPr lang="ru-RU" sz="1000" dirty="0"/>
              <a:t>5.Кәсіби </a:t>
            </a:r>
            <a:r>
              <a:rPr lang="ru-RU" sz="1000" dirty="0" err="1"/>
              <a:t>өзін-өзі</a:t>
            </a:r>
            <a:r>
              <a:rPr lang="ru-RU" sz="1000" dirty="0"/>
              <a:t> </a:t>
            </a:r>
            <a:r>
              <a:rPr lang="ru-RU" sz="1000" dirty="0" err="1"/>
              <a:t>анықтау</a:t>
            </a:r>
            <a:r>
              <a:rPr lang="ru-RU" sz="1000" dirty="0"/>
              <a:t> - </a:t>
            </a:r>
            <a:r>
              <a:rPr lang="ru-RU" sz="1000" dirty="0" err="1"/>
              <a:t>өмірдегі</a:t>
            </a:r>
            <a:r>
              <a:rPr lang="ru-RU" sz="1000" dirty="0"/>
              <a:t> </a:t>
            </a:r>
            <a:r>
              <a:rPr lang="ru-RU" sz="1000" dirty="0" err="1"/>
              <a:t>бақыт</a:t>
            </a:r>
            <a:r>
              <a:rPr lang="ru-RU" sz="1000" dirty="0"/>
              <a:t> пен </a:t>
            </a:r>
            <a:r>
              <a:rPr lang="ru-RU" sz="1000" dirty="0" err="1"/>
              <a:t>табыстың</a:t>
            </a:r>
            <a:r>
              <a:rPr lang="ru-RU" sz="1000" dirty="0"/>
              <a:t> </a:t>
            </a:r>
            <a:r>
              <a:rPr lang="ru-RU" sz="1000" dirty="0" err="1"/>
              <a:t>негізі</a:t>
            </a:r>
            <a:endParaRPr lang="ru-RU" sz="1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8618" y="3245085"/>
            <a:ext cx="41071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Құмарлыққа бой алдыру – тәуелділік құрдымы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4901" y="3671549"/>
            <a:ext cx="380239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/>
              <a:t>1.Тәуелділік </a:t>
            </a:r>
            <a:r>
              <a:rPr lang="ru-RU" sz="1100" dirty="0" err="1"/>
              <a:t>түрлері</a:t>
            </a:r>
            <a:r>
              <a:rPr lang="ru-RU" sz="1100" dirty="0"/>
              <a:t> (</a:t>
            </a:r>
            <a:r>
              <a:rPr lang="ru-RU" sz="1100" dirty="0" err="1"/>
              <a:t>тамақ</a:t>
            </a:r>
            <a:r>
              <a:rPr lang="ru-RU" sz="1100" dirty="0"/>
              <a:t>, алкоголь, </a:t>
            </a:r>
            <a:r>
              <a:rPr lang="ru-RU" sz="1100" dirty="0" err="1"/>
              <a:t>есірткі</a:t>
            </a:r>
            <a:r>
              <a:rPr lang="ru-RU" sz="1100" dirty="0"/>
              <a:t>, </a:t>
            </a:r>
            <a:r>
              <a:rPr lang="ru-RU" sz="1100" dirty="0" err="1"/>
              <a:t>химиялық</a:t>
            </a:r>
            <a:r>
              <a:rPr lang="ru-RU" sz="1100" dirty="0"/>
              <a:t> </a:t>
            </a:r>
            <a:r>
              <a:rPr lang="ru-RU" sz="1100" dirty="0" err="1"/>
              <a:t>заттар</a:t>
            </a:r>
            <a:r>
              <a:rPr lang="ru-RU" sz="1100" dirty="0"/>
              <a:t>, </a:t>
            </a:r>
            <a:r>
              <a:rPr lang="ru-RU" sz="1100" dirty="0" err="1"/>
              <a:t>вейп</a:t>
            </a:r>
            <a:r>
              <a:rPr lang="ru-RU" sz="1100" dirty="0"/>
              <a:t>, </a:t>
            </a:r>
            <a:r>
              <a:rPr lang="ru-RU" sz="1100" dirty="0" err="1"/>
              <a:t>құмар</a:t>
            </a:r>
            <a:r>
              <a:rPr lang="ru-RU" sz="1100" dirty="0"/>
              <a:t> </a:t>
            </a:r>
            <a:r>
              <a:rPr lang="ru-RU" sz="1100" dirty="0" err="1"/>
              <a:t>ойындар</a:t>
            </a:r>
            <a:r>
              <a:rPr lang="ru-RU" sz="1100" dirty="0"/>
              <a:t> </a:t>
            </a:r>
            <a:r>
              <a:rPr lang="ru-RU" sz="1100" dirty="0" err="1"/>
              <a:t>және</a:t>
            </a:r>
            <a:r>
              <a:rPr lang="ru-RU" sz="1100" dirty="0"/>
              <a:t> </a:t>
            </a:r>
            <a:r>
              <a:rPr lang="ru-RU" sz="1100" dirty="0" err="1"/>
              <a:t>т.б</a:t>
            </a:r>
            <a:r>
              <a:rPr lang="ru-RU" sz="1100" dirty="0"/>
              <a:t>.)</a:t>
            </a:r>
          </a:p>
          <a:p>
            <a:pPr lvl="0"/>
            <a:r>
              <a:rPr lang="ru-RU" sz="1100" dirty="0"/>
              <a:t>2.Егде </a:t>
            </a:r>
            <a:r>
              <a:rPr lang="ru-RU" sz="1100" dirty="0" err="1"/>
              <a:t>жастағы</a:t>
            </a:r>
            <a:r>
              <a:rPr lang="ru-RU" sz="1100" dirty="0"/>
              <a:t> </a:t>
            </a:r>
            <a:r>
              <a:rPr lang="ru-RU" sz="1100" dirty="0" err="1"/>
              <a:t>оқушыдағы</a:t>
            </a:r>
            <a:r>
              <a:rPr lang="ru-RU" sz="1100" dirty="0"/>
              <a:t> </a:t>
            </a:r>
            <a:r>
              <a:rPr lang="ru-RU" sz="1100" dirty="0" err="1"/>
              <a:t>тәуелділіктің</a:t>
            </a:r>
            <a:r>
              <a:rPr lang="ru-RU" sz="1100" dirty="0"/>
              <a:t> </a:t>
            </a:r>
            <a:r>
              <a:rPr lang="ru-RU" sz="1100" dirty="0" err="1"/>
              <a:t>белгілері</a:t>
            </a:r>
            <a:endParaRPr lang="ru-RU" sz="1100" dirty="0"/>
          </a:p>
          <a:p>
            <a:pPr lvl="0"/>
            <a:r>
              <a:rPr lang="ru-RU" sz="1100" dirty="0"/>
              <a:t>3.Сынықтан </a:t>
            </a:r>
            <a:r>
              <a:rPr lang="ru-RU" sz="1100" dirty="0" err="1"/>
              <a:t>өзгенің</a:t>
            </a:r>
            <a:r>
              <a:rPr lang="ru-RU" sz="1100" dirty="0"/>
              <a:t> </a:t>
            </a:r>
            <a:r>
              <a:rPr lang="ru-RU" sz="1100" dirty="0" err="1"/>
              <a:t>бәрі</a:t>
            </a:r>
            <a:r>
              <a:rPr lang="ru-RU" sz="1100" dirty="0"/>
              <a:t> </a:t>
            </a:r>
            <a:r>
              <a:rPr lang="ru-RU" sz="1100" dirty="0" err="1"/>
              <a:t>жұғады</a:t>
            </a:r>
            <a:r>
              <a:rPr lang="ru-RU" sz="1100" dirty="0"/>
              <a:t>. </a:t>
            </a:r>
            <a:r>
              <a:rPr lang="ru-RU" sz="1100" dirty="0" err="1"/>
              <a:t>Тәуелділіктің</a:t>
            </a:r>
            <a:r>
              <a:rPr lang="ru-RU" sz="1100" dirty="0"/>
              <a:t> </a:t>
            </a:r>
            <a:r>
              <a:rPr lang="ru-RU" sz="1100" dirty="0" err="1"/>
              <a:t>алдын</a:t>
            </a:r>
            <a:r>
              <a:rPr lang="ru-RU" sz="1100" dirty="0"/>
              <a:t> </a:t>
            </a:r>
            <a:r>
              <a:rPr lang="ru-RU" sz="1100" dirty="0" err="1"/>
              <a:t>алу</a:t>
            </a:r>
            <a:r>
              <a:rPr lang="ru-RU" sz="1100" dirty="0"/>
              <a:t> </a:t>
            </a:r>
            <a:r>
              <a:rPr lang="ru-RU" sz="1100" dirty="0" err="1"/>
              <a:t>шаралары</a:t>
            </a:r>
            <a:endParaRPr lang="ru-RU" sz="1100" dirty="0"/>
          </a:p>
          <a:p>
            <a:pPr lvl="0"/>
            <a:r>
              <a:rPr lang="ru-RU" sz="1100" dirty="0"/>
              <a:t>4.Тәуелділіктің </a:t>
            </a:r>
            <a:r>
              <a:rPr lang="ru-RU" sz="1100" dirty="0" err="1"/>
              <a:t>алдын</a:t>
            </a:r>
            <a:r>
              <a:rPr lang="ru-RU" sz="1100" dirty="0"/>
              <a:t> </a:t>
            </a:r>
            <a:r>
              <a:rPr lang="ru-RU" sz="1100" dirty="0" err="1"/>
              <a:t>алуда</a:t>
            </a:r>
            <a:r>
              <a:rPr lang="ru-RU" sz="1100" dirty="0"/>
              <a:t> </a:t>
            </a:r>
            <a:r>
              <a:rPr lang="ru-RU" sz="1100" dirty="0" err="1"/>
              <a:t>отбасы</a:t>
            </a:r>
            <a:r>
              <a:rPr lang="ru-RU" sz="1100" dirty="0"/>
              <a:t> мен </a:t>
            </a:r>
            <a:r>
              <a:rPr lang="ru-RU" sz="1100" dirty="0" err="1"/>
              <a:t>мектептің</a:t>
            </a:r>
            <a:r>
              <a:rPr lang="ru-RU" sz="1100" dirty="0"/>
              <a:t> </a:t>
            </a:r>
            <a:r>
              <a:rPr lang="ru-RU" sz="1100" dirty="0" err="1"/>
              <a:t>өзара</a:t>
            </a:r>
            <a:r>
              <a:rPr lang="ru-RU" sz="1100" dirty="0"/>
              <a:t> </a:t>
            </a:r>
            <a:r>
              <a:rPr lang="ru-RU" sz="1100" dirty="0" err="1"/>
              <a:t>әрекеттесуі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78896" y="3237669"/>
            <a:ext cx="38618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Жақсыдан қашпа, жаманға баспа...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7717" y="3657018"/>
            <a:ext cx="36114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1.Жоғарғы сынып </a:t>
            </a:r>
            <a:r>
              <a:rPr lang="ru-RU" sz="1000" dirty="0" err="1"/>
              <a:t>оқушыларыныңы</a:t>
            </a:r>
            <a:r>
              <a:rPr lang="ru-RU" sz="1000" dirty="0"/>
              <a:t> интернет </a:t>
            </a:r>
            <a:r>
              <a:rPr lang="ru-RU" sz="1000" dirty="0" err="1"/>
              <a:t>қауіпсіздігі</a:t>
            </a:r>
            <a:endParaRPr lang="ru-RU" sz="1000" dirty="0"/>
          </a:p>
          <a:p>
            <a:pPr lvl="0"/>
            <a:r>
              <a:rPr lang="ru-RU" sz="1000" dirty="0"/>
              <a:t>2.Жоғарғы сынып </a:t>
            </a:r>
            <a:r>
              <a:rPr lang="ru-RU" sz="1000" dirty="0" err="1"/>
              <a:t>оқушыларында</a:t>
            </a:r>
            <a:r>
              <a:rPr lang="ru-RU" sz="1000" dirty="0"/>
              <a:t> </a:t>
            </a:r>
            <a:r>
              <a:rPr lang="ru-RU" sz="1000" dirty="0" err="1"/>
              <a:t>ойынға</a:t>
            </a:r>
            <a:r>
              <a:rPr lang="ru-RU" sz="1000" dirty="0"/>
              <a:t> </a:t>
            </a:r>
            <a:r>
              <a:rPr lang="ru-RU" sz="1000" dirty="0" err="1"/>
              <a:t>тәуелділікті</a:t>
            </a:r>
            <a:r>
              <a:rPr lang="ru-RU" sz="1000" dirty="0"/>
              <a:t> </a:t>
            </a:r>
            <a:r>
              <a:rPr lang="ru-RU" sz="1000" dirty="0" err="1"/>
              <a:t>диагностикалау</a:t>
            </a:r>
            <a:endParaRPr lang="ru-RU" sz="1000" dirty="0"/>
          </a:p>
          <a:p>
            <a:pPr lvl="0"/>
            <a:r>
              <a:rPr lang="ru-RU" sz="1000" dirty="0"/>
              <a:t>3.Жоғарғы сынып </a:t>
            </a:r>
            <a:r>
              <a:rPr lang="ru-RU" sz="1000" dirty="0" err="1"/>
              <a:t>оқушыларының</a:t>
            </a:r>
            <a:r>
              <a:rPr lang="ru-RU" sz="1000" dirty="0"/>
              <a:t> </a:t>
            </a:r>
            <a:r>
              <a:rPr lang="ru-RU" sz="1000" dirty="0" err="1"/>
              <a:t>әлеуметтік</a:t>
            </a:r>
            <a:r>
              <a:rPr lang="ru-RU" sz="1000" dirty="0"/>
              <a:t> </a:t>
            </a:r>
            <a:r>
              <a:rPr lang="ru-RU" sz="1000" dirty="0" err="1"/>
              <a:t>желілер</a:t>
            </a:r>
            <a:r>
              <a:rPr lang="ru-RU" sz="1000" dirty="0"/>
              <a:t> мен </a:t>
            </a:r>
            <a:r>
              <a:rPr lang="ru-RU" sz="1000" dirty="0" err="1"/>
              <a:t>интернетке</a:t>
            </a:r>
            <a:r>
              <a:rPr lang="ru-RU" sz="1000" dirty="0"/>
              <a:t> </a:t>
            </a:r>
            <a:r>
              <a:rPr lang="ru-RU" sz="1000" dirty="0" err="1"/>
              <a:t>тәуелді</a:t>
            </a:r>
            <a:r>
              <a:rPr lang="ru-RU" sz="1000" dirty="0"/>
              <a:t> </a:t>
            </a:r>
            <a:r>
              <a:rPr lang="ru-RU" sz="1000" dirty="0" err="1"/>
              <a:t>мінез-құлқы</a:t>
            </a:r>
            <a:endParaRPr lang="ru-RU" sz="1000" dirty="0"/>
          </a:p>
          <a:p>
            <a:pPr lvl="0"/>
            <a:r>
              <a:rPr lang="ru-RU" sz="1000" dirty="0"/>
              <a:t>4.Интернетке </a:t>
            </a:r>
            <a:r>
              <a:rPr lang="ru-RU" sz="1000" dirty="0" err="1"/>
              <a:t>тәуелділіктің</a:t>
            </a:r>
            <a:r>
              <a:rPr lang="ru-RU" sz="1000" dirty="0"/>
              <a:t> </a:t>
            </a:r>
            <a:r>
              <a:rPr lang="ru-RU" sz="1000" dirty="0" err="1"/>
              <a:t>алдын</a:t>
            </a:r>
            <a:r>
              <a:rPr lang="ru-RU" sz="1000" dirty="0"/>
              <a:t> </a:t>
            </a:r>
            <a:r>
              <a:rPr lang="ru-RU" sz="1000" dirty="0" err="1"/>
              <a:t>алу</a:t>
            </a:r>
            <a:r>
              <a:rPr lang="ru-RU" sz="1000" dirty="0"/>
              <a:t> </a:t>
            </a:r>
            <a:r>
              <a:rPr lang="ru-RU" sz="1000" dirty="0" err="1"/>
              <a:t>шаралары</a:t>
            </a:r>
            <a:endParaRPr lang="ru-RU" sz="1000" dirty="0"/>
          </a:p>
          <a:p>
            <a:pPr lvl="0"/>
            <a:r>
              <a:rPr lang="ru-RU" sz="1000" dirty="0"/>
              <a:t>5.Әлеуметтік </a:t>
            </a:r>
            <a:r>
              <a:rPr lang="ru-RU" sz="1000" dirty="0" err="1"/>
              <a:t>желілер</a:t>
            </a:r>
            <a:r>
              <a:rPr lang="ru-RU" sz="1000" dirty="0"/>
              <a:t> мен интернет </a:t>
            </a:r>
            <a:r>
              <a:rPr lang="ru-RU" sz="1000" dirty="0" err="1"/>
              <a:t>кеңістігіне</a:t>
            </a:r>
            <a:r>
              <a:rPr lang="ru-RU" sz="1000" dirty="0"/>
              <a:t> </a:t>
            </a:r>
            <a:r>
              <a:rPr lang="ru-RU" sz="1000" dirty="0" err="1"/>
              <a:t>тәуелділіктің</a:t>
            </a:r>
            <a:r>
              <a:rPr lang="ru-RU" sz="1000" dirty="0"/>
              <a:t> </a:t>
            </a:r>
            <a:r>
              <a:rPr lang="ru-RU" sz="1000" dirty="0" err="1"/>
              <a:t>алдын</a:t>
            </a:r>
            <a:r>
              <a:rPr lang="ru-RU" sz="1000" dirty="0"/>
              <a:t> </a:t>
            </a:r>
            <a:r>
              <a:rPr lang="ru-RU" sz="1000" dirty="0" err="1"/>
              <a:t>алу</a:t>
            </a:r>
            <a:r>
              <a:rPr lang="ru-RU" sz="1000" dirty="0"/>
              <a:t> </a:t>
            </a:r>
            <a:r>
              <a:rPr lang="ru-RU" sz="1000" dirty="0" err="1"/>
              <a:t>бойынша</a:t>
            </a:r>
            <a:r>
              <a:rPr lang="ru-RU" sz="1000" dirty="0"/>
              <a:t> </a:t>
            </a:r>
            <a:r>
              <a:rPr lang="ru-RU" sz="1000" dirty="0" err="1"/>
              <a:t>отбасы</a:t>
            </a:r>
            <a:r>
              <a:rPr lang="ru-RU" sz="1000" dirty="0"/>
              <a:t> мен </a:t>
            </a:r>
            <a:r>
              <a:rPr lang="ru-RU" sz="1000" dirty="0" err="1"/>
              <a:t>мектептің</a:t>
            </a:r>
            <a:r>
              <a:rPr lang="ru-RU" sz="1000" dirty="0"/>
              <a:t> </a:t>
            </a:r>
            <a:r>
              <a:rPr lang="ru-RU" sz="1000" dirty="0" err="1"/>
              <a:t>өзара</a:t>
            </a:r>
            <a:r>
              <a:rPr lang="ru-RU" sz="1000" dirty="0"/>
              <a:t> </a:t>
            </a:r>
            <a:r>
              <a:rPr lang="ru-RU" sz="1000" dirty="0" err="1"/>
              <a:t>әрекеті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068396" y="3214364"/>
            <a:ext cx="2484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Күйзелістен шығар жол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90943" y="3616663"/>
            <a:ext cx="39479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1.Көңіл </a:t>
            </a:r>
            <a:r>
              <a:rPr lang="ru-RU" sz="1000" dirty="0" err="1"/>
              <a:t>жақсы</a:t>
            </a:r>
            <a:r>
              <a:rPr lang="ru-RU" sz="1000" dirty="0"/>
              <a:t> </a:t>
            </a:r>
            <a:r>
              <a:rPr lang="ru-RU" sz="1000" dirty="0" err="1"/>
              <a:t>болғаны</a:t>
            </a:r>
            <a:r>
              <a:rPr lang="ru-RU" sz="1000" dirty="0"/>
              <a:t> – </a:t>
            </a:r>
            <a:r>
              <a:rPr lang="ru-RU" sz="1000" dirty="0" err="1"/>
              <a:t>өмір</a:t>
            </a:r>
            <a:r>
              <a:rPr lang="ru-RU" sz="1000" dirty="0"/>
              <a:t> </a:t>
            </a:r>
            <a:r>
              <a:rPr lang="ru-RU" sz="1000" dirty="0" err="1"/>
              <a:t>жақсы</a:t>
            </a:r>
            <a:r>
              <a:rPr lang="ru-RU" sz="1000" dirty="0"/>
              <a:t> </a:t>
            </a:r>
            <a:r>
              <a:rPr lang="ru-RU" sz="1000" dirty="0" err="1"/>
              <a:t>болғаны</a:t>
            </a:r>
            <a:r>
              <a:rPr lang="ru-RU" sz="1000" dirty="0"/>
              <a:t>. </a:t>
            </a:r>
            <a:r>
              <a:rPr lang="ru-RU" sz="1000" dirty="0" err="1"/>
              <a:t>Сіздің</a:t>
            </a:r>
            <a:r>
              <a:rPr lang="ru-RU" sz="1000" dirty="0"/>
              <a:t> </a:t>
            </a:r>
            <a:r>
              <a:rPr lang="ru-RU" sz="1000" dirty="0" err="1"/>
              <a:t>ресурстық</a:t>
            </a:r>
            <a:r>
              <a:rPr lang="ru-RU" sz="1000" dirty="0"/>
              <a:t> </a:t>
            </a:r>
            <a:r>
              <a:rPr lang="ru-RU" sz="1000" dirty="0" err="1"/>
              <a:t>жағдайыңызды</a:t>
            </a:r>
            <a:r>
              <a:rPr lang="ru-RU" sz="1000" dirty="0"/>
              <a:t> </a:t>
            </a:r>
            <a:r>
              <a:rPr lang="ru-RU" sz="1000" dirty="0" err="1"/>
              <a:t>қалай</a:t>
            </a:r>
            <a:r>
              <a:rPr lang="ru-RU" sz="1000" dirty="0"/>
              <a:t> </a:t>
            </a:r>
            <a:r>
              <a:rPr lang="ru-RU" sz="1000" dirty="0" err="1"/>
              <a:t>қолдауға</a:t>
            </a:r>
            <a:r>
              <a:rPr lang="ru-RU" sz="1000" dirty="0"/>
              <a:t> </a:t>
            </a:r>
            <a:r>
              <a:rPr lang="ru-RU" sz="1000" dirty="0" err="1"/>
              <a:t>болады</a:t>
            </a:r>
            <a:r>
              <a:rPr lang="ru-RU" sz="1000" dirty="0"/>
              <a:t>. </a:t>
            </a:r>
            <a:r>
              <a:rPr lang="ru-RU" sz="1000" dirty="0" err="1"/>
              <a:t>Стресстен</a:t>
            </a:r>
            <a:r>
              <a:rPr lang="ru-RU" sz="1000" dirty="0"/>
              <a:t> </a:t>
            </a:r>
            <a:r>
              <a:rPr lang="ru-RU" sz="1000" dirty="0" err="1"/>
              <a:t>арылу</a:t>
            </a:r>
            <a:r>
              <a:rPr lang="ru-RU" sz="1000" dirty="0"/>
              <a:t> </a:t>
            </a:r>
            <a:r>
              <a:rPr lang="ru-RU" sz="1000" dirty="0" err="1"/>
              <a:t>әдістері</a:t>
            </a:r>
            <a:endParaRPr lang="ru-RU" sz="1000" dirty="0"/>
          </a:p>
          <a:p>
            <a:pPr lvl="0"/>
            <a:r>
              <a:rPr lang="ru-RU" sz="1000" dirty="0"/>
              <a:t>2.Эмоционалды </a:t>
            </a:r>
            <a:r>
              <a:rPr lang="ru-RU" sz="1000" dirty="0" err="1"/>
              <a:t>ретке</a:t>
            </a:r>
            <a:r>
              <a:rPr lang="ru-RU" sz="1000" dirty="0"/>
              <a:t> </a:t>
            </a:r>
            <a:r>
              <a:rPr lang="ru-RU" sz="1000" dirty="0" err="1"/>
              <a:t>келу-стресстік</a:t>
            </a:r>
            <a:r>
              <a:rPr lang="ru-RU" sz="1000" dirty="0"/>
              <a:t> </a:t>
            </a:r>
            <a:r>
              <a:rPr lang="ru-RU" sz="1000" dirty="0" err="1"/>
              <a:t>жағдайда</a:t>
            </a:r>
            <a:r>
              <a:rPr lang="ru-RU" sz="1000" dirty="0"/>
              <a:t> тепе-</a:t>
            </a:r>
            <a:r>
              <a:rPr lang="ru-RU" sz="1000" dirty="0" err="1"/>
              <a:t>теңдікке</a:t>
            </a:r>
            <a:r>
              <a:rPr lang="ru-RU" sz="1000" dirty="0"/>
              <a:t> </a:t>
            </a:r>
            <a:r>
              <a:rPr lang="ru-RU" sz="1000" dirty="0" err="1"/>
              <a:t>жетудің</a:t>
            </a:r>
            <a:r>
              <a:rPr lang="ru-RU" sz="1000" dirty="0"/>
              <a:t> </a:t>
            </a:r>
            <a:r>
              <a:rPr lang="ru-RU" sz="1000" dirty="0" err="1"/>
              <a:t>жолы</a:t>
            </a:r>
            <a:endParaRPr lang="ru-RU" sz="1000" dirty="0"/>
          </a:p>
          <a:p>
            <a:pPr lvl="0"/>
            <a:r>
              <a:rPr lang="ru-RU" sz="1000" dirty="0"/>
              <a:t>3.Агрессия, депрессия, </a:t>
            </a:r>
            <a:r>
              <a:rPr lang="ru-RU" sz="1000" dirty="0" err="1"/>
              <a:t>суицидтік</a:t>
            </a:r>
            <a:r>
              <a:rPr lang="ru-RU" sz="1000" dirty="0"/>
              <a:t> </a:t>
            </a:r>
            <a:r>
              <a:rPr lang="ru-RU" sz="1000" dirty="0" err="1"/>
              <a:t>мінез-құлық</a:t>
            </a:r>
            <a:r>
              <a:rPr lang="ru-RU" sz="1000" dirty="0"/>
              <a:t> </a:t>
            </a:r>
            <a:r>
              <a:rPr lang="ru-RU" sz="1000" dirty="0" err="1"/>
              <a:t>және</a:t>
            </a:r>
            <a:r>
              <a:rPr lang="ru-RU" sz="1000" dirty="0"/>
              <a:t> </a:t>
            </a:r>
            <a:r>
              <a:rPr lang="ru-RU" sz="1000" dirty="0" err="1"/>
              <a:t>стресстің</a:t>
            </a:r>
            <a:r>
              <a:rPr lang="ru-RU" sz="1000" dirty="0"/>
              <a:t> </a:t>
            </a:r>
            <a:r>
              <a:rPr lang="ru-RU" sz="1000" dirty="0" err="1"/>
              <a:t>басқа</a:t>
            </a:r>
            <a:r>
              <a:rPr lang="ru-RU" sz="1000" dirty="0"/>
              <a:t> да </a:t>
            </a:r>
            <a:r>
              <a:rPr lang="ru-RU" sz="1000" dirty="0" err="1"/>
              <a:t>экстремалды</a:t>
            </a:r>
            <a:r>
              <a:rPr lang="ru-RU" sz="1000" dirty="0"/>
              <a:t> </a:t>
            </a:r>
            <a:r>
              <a:rPr lang="ru-RU" sz="1000" dirty="0" err="1"/>
              <a:t>көріністері</a:t>
            </a:r>
            <a:endParaRPr lang="ru-RU" sz="1000" dirty="0"/>
          </a:p>
          <a:p>
            <a:pPr lvl="0"/>
            <a:r>
              <a:rPr lang="ru-RU" sz="1000" dirty="0"/>
              <a:t>4.Қателесу </a:t>
            </a:r>
            <a:r>
              <a:rPr lang="ru-RU" sz="1000" dirty="0" err="1"/>
              <a:t>құқығы</a:t>
            </a:r>
            <a:r>
              <a:rPr lang="ru-RU" sz="1000" dirty="0"/>
              <a:t> </a:t>
            </a:r>
            <a:r>
              <a:rPr lang="ru-RU" sz="1000" dirty="0" err="1"/>
              <a:t>тәжірибе</a:t>
            </a:r>
            <a:r>
              <a:rPr lang="ru-RU" sz="1000" dirty="0"/>
              <a:t> </a:t>
            </a:r>
            <a:r>
              <a:rPr lang="ru-RU" sz="1000" dirty="0" err="1"/>
              <a:t>алу</a:t>
            </a:r>
            <a:r>
              <a:rPr lang="ru-RU" sz="1000" dirty="0"/>
              <a:t> </a:t>
            </a:r>
            <a:r>
              <a:rPr lang="ru-RU" sz="1000" dirty="0" err="1"/>
              <a:t>мүмкіндігі</a:t>
            </a:r>
            <a:r>
              <a:rPr lang="ru-RU" sz="1000" dirty="0"/>
              <a:t> </a:t>
            </a:r>
            <a:r>
              <a:rPr lang="ru-RU" sz="1000" dirty="0" err="1"/>
              <a:t>ретінде</a:t>
            </a:r>
            <a:endParaRPr lang="ru-RU" sz="1000" dirty="0"/>
          </a:p>
          <a:p>
            <a:pPr lvl="0"/>
            <a:r>
              <a:rPr lang="ru-RU" sz="1000" dirty="0"/>
              <a:t>5.Баланың </a:t>
            </a:r>
            <a:r>
              <a:rPr lang="ru-RU" sz="1000" dirty="0" err="1"/>
              <a:t>күйзеліске</a:t>
            </a:r>
            <a:r>
              <a:rPr lang="ru-RU" sz="1000" dirty="0"/>
              <a:t> </a:t>
            </a:r>
            <a:r>
              <a:rPr lang="ru-RU" sz="1000" dirty="0" err="1"/>
              <a:t>төзімділігін</a:t>
            </a:r>
            <a:r>
              <a:rPr lang="ru-RU" sz="1000" dirty="0"/>
              <a:t> </a:t>
            </a:r>
            <a:r>
              <a:rPr lang="ru-RU" sz="1000" dirty="0" err="1"/>
              <a:t>қамтамасыз</a:t>
            </a:r>
            <a:r>
              <a:rPr lang="ru-RU" sz="1000" dirty="0"/>
              <a:t> </a:t>
            </a:r>
            <a:r>
              <a:rPr lang="ru-RU" sz="1000" dirty="0" err="1"/>
              <a:t>етудегі</a:t>
            </a:r>
            <a:r>
              <a:rPr lang="ru-RU" sz="1000" dirty="0"/>
              <a:t> </a:t>
            </a:r>
            <a:r>
              <a:rPr lang="ru-RU" sz="1000" dirty="0" err="1"/>
              <a:t>мектеп</a:t>
            </a:r>
            <a:r>
              <a:rPr lang="ru-RU" sz="1000" dirty="0"/>
              <a:t> пен </a:t>
            </a:r>
            <a:r>
              <a:rPr lang="ru-RU" sz="1000" dirty="0" err="1"/>
              <a:t>отбасының</a:t>
            </a:r>
            <a:r>
              <a:rPr lang="ru-RU" sz="1000" dirty="0"/>
              <a:t> </a:t>
            </a:r>
            <a:r>
              <a:rPr lang="ru-RU" sz="1000" dirty="0" err="1"/>
              <a:t>өзара</a:t>
            </a:r>
            <a:r>
              <a:rPr lang="ru-RU" sz="1000" dirty="0"/>
              <a:t> </a:t>
            </a:r>
            <a:r>
              <a:rPr lang="ru-RU" sz="1000" dirty="0" err="1"/>
              <a:t>әрекеті</a:t>
            </a:r>
            <a:endParaRPr lang="ru-RU" sz="1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8073" y="5284488"/>
            <a:ext cx="3409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Сүйіспеншілік – сыйластық кілті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4387" y="5531283"/>
            <a:ext cx="3809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1.Махаббат </a:t>
            </a:r>
            <a:r>
              <a:rPr lang="ru-RU" sz="1000" dirty="0" err="1"/>
              <a:t>отбасындағы</a:t>
            </a:r>
            <a:r>
              <a:rPr lang="ru-RU" sz="1000" dirty="0"/>
              <a:t> </a:t>
            </a:r>
            <a:r>
              <a:rPr lang="ru-RU" sz="1000" dirty="0" err="1"/>
              <a:t>эмоционалды</a:t>
            </a:r>
            <a:r>
              <a:rPr lang="ru-RU" sz="1000" dirty="0"/>
              <a:t> тепе-</a:t>
            </a:r>
            <a:r>
              <a:rPr lang="ru-RU" sz="1000" dirty="0" err="1"/>
              <a:t>теңдіктің</a:t>
            </a:r>
            <a:r>
              <a:rPr lang="ru-RU" sz="1000" dirty="0"/>
              <a:t> </a:t>
            </a:r>
            <a:r>
              <a:rPr lang="ru-RU" sz="1000" dirty="0" err="1"/>
              <a:t>негізі</a:t>
            </a:r>
            <a:r>
              <a:rPr lang="ru-RU" sz="1000" dirty="0"/>
              <a:t> </a:t>
            </a:r>
            <a:r>
              <a:rPr lang="ru-RU" sz="1000" dirty="0" err="1"/>
              <a:t>ретінде</a:t>
            </a:r>
            <a:r>
              <a:rPr lang="ru-RU" sz="1000" dirty="0"/>
              <a:t>.</a:t>
            </a:r>
          </a:p>
          <a:p>
            <a:pPr lvl="0"/>
            <a:r>
              <a:rPr lang="ru-RU" sz="1000" dirty="0"/>
              <a:t>2.«Айналайын» </a:t>
            </a:r>
            <a:r>
              <a:rPr lang="ru-RU" sz="1000" dirty="0" err="1"/>
              <a:t>ұғымы</a:t>
            </a:r>
            <a:r>
              <a:rPr lang="ru-RU" sz="1000" dirty="0"/>
              <a:t>, </a:t>
            </a:r>
            <a:r>
              <a:rPr lang="ru-RU" sz="1000" dirty="0" err="1"/>
              <a:t>отбасындағы</a:t>
            </a:r>
            <a:r>
              <a:rPr lang="ru-RU" sz="1000" dirty="0"/>
              <a:t> </a:t>
            </a:r>
            <a:r>
              <a:rPr lang="ru-RU" sz="1000" dirty="0" err="1"/>
              <a:t>балаға</a:t>
            </a:r>
            <a:r>
              <a:rPr lang="ru-RU" sz="1000" dirty="0"/>
              <a:t> </a:t>
            </a:r>
            <a:r>
              <a:rPr lang="ru-RU" sz="1000" dirty="0" err="1"/>
              <a:t>жан-жақты</a:t>
            </a:r>
            <a:r>
              <a:rPr lang="ru-RU" sz="1000" dirty="0"/>
              <a:t> </a:t>
            </a:r>
            <a:r>
              <a:rPr lang="ru-RU" sz="1000" dirty="0" err="1"/>
              <a:t>қолдау</a:t>
            </a:r>
            <a:r>
              <a:rPr lang="ru-RU" sz="1000" dirty="0"/>
              <a:t> </a:t>
            </a:r>
            <a:r>
              <a:rPr lang="ru-RU" sz="1000" dirty="0" err="1"/>
              <a:t>көрсету</a:t>
            </a:r>
            <a:endParaRPr lang="ru-RU" sz="1000" dirty="0"/>
          </a:p>
          <a:p>
            <a:pPr lvl="0"/>
            <a:r>
              <a:rPr lang="ru-RU" sz="1000" dirty="0"/>
              <a:t>3.Эмоцияны </a:t>
            </a:r>
            <a:r>
              <a:rPr lang="ru-RU" sz="1000" dirty="0" err="1"/>
              <a:t>білдірудегі</a:t>
            </a:r>
            <a:r>
              <a:rPr lang="ru-RU" sz="1000" dirty="0"/>
              <a:t> </a:t>
            </a:r>
            <a:r>
              <a:rPr lang="ru-RU" sz="1000" dirty="0" err="1"/>
              <a:t>шынайылық</a:t>
            </a:r>
            <a:r>
              <a:rPr lang="ru-RU" sz="1000" dirty="0"/>
              <a:t>. </a:t>
            </a:r>
            <a:r>
              <a:rPr lang="ru-RU" sz="1000" dirty="0" err="1"/>
              <a:t>эмоционалды</a:t>
            </a:r>
            <a:r>
              <a:rPr lang="ru-RU" sz="1000" dirty="0"/>
              <a:t> манипуляция.</a:t>
            </a:r>
          </a:p>
          <a:p>
            <a:pPr lvl="0"/>
            <a:r>
              <a:rPr lang="ru-RU" sz="1000" dirty="0"/>
              <a:t>4.Жоғары сынып </a:t>
            </a:r>
            <a:r>
              <a:rPr lang="ru-RU" sz="1000" dirty="0" err="1"/>
              <a:t>оқушысымен</a:t>
            </a:r>
            <a:r>
              <a:rPr lang="ru-RU" sz="1000" dirty="0"/>
              <a:t> «</a:t>
            </a:r>
            <a:r>
              <a:rPr lang="ru-RU" sz="1000" dirty="0" err="1"/>
              <a:t>арнайы</a:t>
            </a:r>
            <a:r>
              <a:rPr lang="ru-RU" sz="1000" dirty="0"/>
              <a:t>» </a:t>
            </a:r>
            <a:r>
              <a:rPr lang="ru-RU" sz="1000" dirty="0" err="1"/>
              <a:t>тақырыптарда</a:t>
            </a:r>
            <a:r>
              <a:rPr lang="ru-RU" sz="1000" dirty="0"/>
              <a:t> </a:t>
            </a:r>
            <a:r>
              <a:rPr lang="ru-RU" sz="1000" dirty="0" err="1"/>
              <a:t>қалай</a:t>
            </a:r>
            <a:r>
              <a:rPr lang="ru-RU" sz="1000" dirty="0"/>
              <a:t> </a:t>
            </a:r>
            <a:r>
              <a:rPr lang="ru-RU" sz="1000" dirty="0" err="1"/>
              <a:t>сөйлесуге</a:t>
            </a:r>
            <a:r>
              <a:rPr lang="ru-RU" sz="1000" dirty="0"/>
              <a:t> </a:t>
            </a:r>
            <a:r>
              <a:rPr lang="ru-RU" sz="1000" dirty="0" err="1"/>
              <a:t>болады</a:t>
            </a:r>
            <a:endParaRPr lang="ru-RU" sz="1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18715" y="5268359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Атадан өсиет, анадан қасиет 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18715" y="5495550"/>
            <a:ext cx="70415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1.Халық </a:t>
            </a:r>
            <a:r>
              <a:rPr lang="ru-RU" sz="1000" dirty="0" err="1"/>
              <a:t>дәстүрі</a:t>
            </a:r>
            <a:r>
              <a:rPr lang="ru-RU" sz="1000" dirty="0"/>
              <a:t> мен </a:t>
            </a:r>
            <a:r>
              <a:rPr lang="ru-RU" sz="1000" dirty="0" err="1"/>
              <a:t>отбасы</a:t>
            </a:r>
            <a:r>
              <a:rPr lang="ru-RU" sz="1000" dirty="0"/>
              <a:t> </a:t>
            </a:r>
            <a:r>
              <a:rPr lang="ru-RU" sz="1000" dirty="0" err="1"/>
              <a:t>дәстүрінің</a:t>
            </a:r>
            <a:r>
              <a:rPr lang="ru-RU" sz="1000" dirty="0"/>
              <a:t> </a:t>
            </a:r>
            <a:r>
              <a:rPr lang="ru-RU" sz="1000" dirty="0" err="1"/>
              <a:t>байланысы</a:t>
            </a:r>
            <a:r>
              <a:rPr lang="ru-RU" sz="1000" dirty="0"/>
              <a:t>. </a:t>
            </a:r>
            <a:r>
              <a:rPr lang="ru-RU" sz="1000" dirty="0" err="1"/>
              <a:t>Ұрпақтар</a:t>
            </a:r>
            <a:r>
              <a:rPr lang="ru-RU" sz="1000" dirty="0"/>
              <a:t> </a:t>
            </a:r>
            <a:r>
              <a:rPr lang="ru-RU" sz="1000" dirty="0" err="1"/>
              <a:t>сабақтастығы</a:t>
            </a:r>
            <a:r>
              <a:rPr lang="ru-RU" sz="1000" dirty="0"/>
              <a:t> </a:t>
            </a:r>
            <a:r>
              <a:rPr lang="ru-RU" sz="1000" dirty="0" err="1"/>
              <a:t>алдыңғы</a:t>
            </a:r>
            <a:r>
              <a:rPr lang="ru-RU" sz="1000" dirty="0"/>
              <a:t> </a:t>
            </a:r>
            <a:r>
              <a:rPr lang="ru-RU" sz="1000" dirty="0" err="1"/>
              <a:t>ұрпақтан</a:t>
            </a:r>
            <a:r>
              <a:rPr lang="ru-RU" sz="1000" dirty="0"/>
              <a:t> </a:t>
            </a:r>
            <a:r>
              <a:rPr lang="ru-RU" sz="1000" dirty="0" err="1"/>
              <a:t>жастарға</a:t>
            </a:r>
            <a:r>
              <a:rPr lang="ru-RU" sz="1000" dirty="0"/>
              <a:t> </a:t>
            </a:r>
            <a:r>
              <a:rPr lang="ru-RU" sz="1000" dirty="0" err="1"/>
              <a:t>білім</a:t>
            </a:r>
            <a:r>
              <a:rPr lang="ru-RU" sz="1000" dirty="0"/>
              <a:t>, </a:t>
            </a:r>
            <a:r>
              <a:rPr lang="ru-RU" sz="1000" dirty="0" err="1"/>
              <a:t>құндылықтар</a:t>
            </a:r>
            <a:r>
              <a:rPr lang="ru-RU" sz="1000" dirty="0"/>
              <a:t>, </a:t>
            </a:r>
            <a:r>
              <a:rPr lang="ru-RU" sz="1000" dirty="0" err="1"/>
              <a:t>көзқарастар</a:t>
            </a:r>
            <a:r>
              <a:rPr lang="ru-RU" sz="1000" dirty="0"/>
              <a:t> мен </a:t>
            </a:r>
            <a:r>
              <a:rPr lang="ru-RU" sz="1000" dirty="0" err="1"/>
              <a:t>дәстүрлердің</a:t>
            </a:r>
            <a:r>
              <a:rPr lang="ru-RU" sz="1000" dirty="0"/>
              <a:t> </a:t>
            </a:r>
            <a:r>
              <a:rPr lang="ru-RU" sz="1000" dirty="0" err="1"/>
              <a:t>берілуі</a:t>
            </a:r>
            <a:endParaRPr lang="ru-RU" sz="1000" dirty="0"/>
          </a:p>
          <a:p>
            <a:pPr lvl="0"/>
            <a:r>
              <a:rPr lang="ru-RU" sz="1000" dirty="0"/>
              <a:t>2.Ананың </a:t>
            </a:r>
            <a:r>
              <a:rPr lang="ru-RU" sz="1000" dirty="0" err="1"/>
              <a:t>ізін</a:t>
            </a:r>
            <a:r>
              <a:rPr lang="ru-RU" sz="1000" dirty="0"/>
              <a:t> </a:t>
            </a:r>
            <a:r>
              <a:rPr lang="ru-RU" sz="1000" dirty="0" err="1"/>
              <a:t>қыз</a:t>
            </a:r>
            <a:r>
              <a:rPr lang="ru-RU" sz="1000" dirty="0"/>
              <a:t> </a:t>
            </a:r>
            <a:r>
              <a:rPr lang="ru-RU" sz="1000" dirty="0" err="1"/>
              <a:t>басар</a:t>
            </a:r>
            <a:r>
              <a:rPr lang="ru-RU" sz="1000" dirty="0"/>
              <a:t>, </a:t>
            </a:r>
            <a:r>
              <a:rPr lang="ru-RU" sz="1000" dirty="0" err="1"/>
              <a:t>атаның</a:t>
            </a:r>
            <a:r>
              <a:rPr lang="ru-RU" sz="1000" dirty="0"/>
              <a:t> </a:t>
            </a:r>
            <a:r>
              <a:rPr lang="ru-RU" sz="1000" dirty="0" err="1"/>
              <a:t>ізін</a:t>
            </a:r>
            <a:r>
              <a:rPr lang="ru-RU" sz="1000" dirty="0"/>
              <a:t> </a:t>
            </a:r>
            <a:r>
              <a:rPr lang="ru-RU" sz="1000" dirty="0" err="1"/>
              <a:t>ұл</a:t>
            </a:r>
            <a:r>
              <a:rPr lang="ru-RU" sz="1000" dirty="0"/>
              <a:t> </a:t>
            </a:r>
            <a:r>
              <a:rPr lang="ru-RU" sz="1000" dirty="0" err="1"/>
              <a:t>басар</a:t>
            </a:r>
            <a:r>
              <a:rPr lang="ru-RU" sz="1000" dirty="0"/>
              <a:t>. </a:t>
            </a:r>
            <a:r>
              <a:rPr lang="ru-RU" sz="1000" dirty="0" err="1"/>
              <a:t>Әке</a:t>
            </a:r>
            <a:r>
              <a:rPr lang="ru-RU" sz="1000" dirty="0"/>
              <a:t> мен </a:t>
            </a:r>
            <a:r>
              <a:rPr lang="ru-RU" sz="1000" dirty="0" err="1"/>
              <a:t>ананың</a:t>
            </a:r>
            <a:r>
              <a:rPr lang="ru-RU" sz="1000" dirty="0"/>
              <a:t> </a:t>
            </a:r>
            <a:r>
              <a:rPr lang="ru-RU" sz="1000" dirty="0" err="1"/>
              <a:t>отбасындағы</a:t>
            </a:r>
            <a:r>
              <a:rPr lang="ru-RU" sz="1000" dirty="0"/>
              <a:t> </a:t>
            </a:r>
            <a:r>
              <a:rPr lang="ru-RU" sz="1000" dirty="0" err="1"/>
              <a:t>рөлі</a:t>
            </a:r>
            <a:endParaRPr lang="ru-RU" sz="1000" dirty="0"/>
          </a:p>
          <a:p>
            <a:pPr lvl="0"/>
            <a:r>
              <a:rPr lang="ru-RU" sz="1000" dirty="0"/>
              <a:t>3.Отбасы </a:t>
            </a:r>
            <a:r>
              <a:rPr lang="ru-RU" sz="1000" dirty="0" err="1"/>
              <a:t>тәрбиесінде</a:t>
            </a:r>
            <a:r>
              <a:rPr lang="ru-RU" sz="1000" dirty="0"/>
              <a:t> </a:t>
            </a:r>
            <a:r>
              <a:rPr lang="ru-RU" sz="1000" dirty="0" err="1"/>
              <a:t>міндетті</a:t>
            </a:r>
            <a:r>
              <a:rPr lang="ru-RU" sz="1000" dirty="0"/>
              <a:t> </a:t>
            </a:r>
            <a:r>
              <a:rPr lang="ru-RU" sz="1000" dirty="0" err="1"/>
              <a:t>түрде</a:t>
            </a:r>
            <a:r>
              <a:rPr lang="ru-RU" sz="1000" dirty="0"/>
              <a:t> </a:t>
            </a:r>
            <a:r>
              <a:rPr lang="ru-RU" sz="1000" dirty="0" err="1"/>
              <a:t>ескерілетін</a:t>
            </a:r>
            <a:r>
              <a:rPr lang="ru-RU" sz="1000" dirty="0"/>
              <a:t> </a:t>
            </a:r>
            <a:r>
              <a:rPr lang="ru-RU" sz="1000" dirty="0" err="1"/>
              <a:t>балалардың</a:t>
            </a:r>
            <a:r>
              <a:rPr lang="ru-RU" sz="1000" dirty="0"/>
              <a:t> </a:t>
            </a:r>
            <a:r>
              <a:rPr lang="ru-RU" sz="1000" dirty="0" err="1"/>
              <a:t>қазіргі</a:t>
            </a:r>
            <a:r>
              <a:rPr lang="ru-RU" sz="1000" dirty="0"/>
              <a:t> </a:t>
            </a:r>
            <a:r>
              <a:rPr lang="ru-RU" sz="1000" dirty="0" err="1"/>
              <a:t>замандағы</a:t>
            </a:r>
            <a:r>
              <a:rPr lang="ru-RU" sz="1000" dirty="0"/>
              <a:t> даму </a:t>
            </a:r>
            <a:r>
              <a:rPr lang="ru-RU" sz="1000" dirty="0" err="1"/>
              <a:t>ерекшеліктері</a:t>
            </a:r>
            <a:endParaRPr lang="ru-RU" sz="1000" dirty="0"/>
          </a:p>
          <a:p>
            <a:pPr lvl="0"/>
            <a:r>
              <a:rPr lang="ru-RU" sz="1000" dirty="0"/>
              <a:t>4.Қазіргі </a:t>
            </a:r>
            <a:r>
              <a:rPr lang="ru-RU" sz="1000" dirty="0" err="1"/>
              <a:t>қоғамның</a:t>
            </a:r>
            <a:r>
              <a:rPr lang="ru-RU" sz="1000" dirty="0"/>
              <a:t> </a:t>
            </a:r>
            <a:r>
              <a:rPr lang="ru-RU" sz="1000" dirty="0" err="1"/>
              <a:t>құбылмалы</a:t>
            </a:r>
            <a:r>
              <a:rPr lang="ru-RU" sz="1000" dirty="0"/>
              <a:t> </a:t>
            </a:r>
            <a:r>
              <a:rPr lang="ru-RU" sz="1000" dirty="0" err="1"/>
              <a:t>жағдайында</a:t>
            </a:r>
            <a:r>
              <a:rPr lang="ru-RU" sz="1000" dirty="0"/>
              <a:t> </a:t>
            </a:r>
            <a:r>
              <a:rPr lang="ru-RU" sz="1000" dirty="0" err="1"/>
              <a:t>отбасылық</a:t>
            </a:r>
            <a:r>
              <a:rPr lang="ru-RU" sz="1000" dirty="0"/>
              <a:t> </a:t>
            </a:r>
            <a:r>
              <a:rPr lang="ru-RU" sz="1000" dirty="0" err="1"/>
              <a:t>дәстүрлерді</a:t>
            </a:r>
            <a:r>
              <a:rPr lang="ru-RU" sz="1000" dirty="0"/>
              <a:t> </a:t>
            </a:r>
            <a:r>
              <a:rPr lang="ru-RU" sz="1000" dirty="0" err="1"/>
              <a:t>сақтау</a:t>
            </a:r>
            <a:endParaRPr lang="ru-RU" sz="1000" dirty="0"/>
          </a:p>
        </p:txBody>
      </p:sp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>
            <a:off x="350183" y="3095619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4402225" y="3095619"/>
            <a:ext cx="3280528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>
            <a:off x="8140779" y="3081584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350183" y="5297552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>
            <a:off x="8140779" y="5284488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/>
          </p:cNvCxnSpPr>
          <p:nvPr/>
        </p:nvCxnSpPr>
        <p:spPr>
          <a:xfrm>
            <a:off x="4402225" y="5284488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9;g2160f2f9c6f_0_912"/>
          <p:cNvSpPr txBox="1"/>
          <p:nvPr/>
        </p:nvSpPr>
        <p:spPr>
          <a:xfrm>
            <a:off x="8175171" y="6100974"/>
            <a:ext cx="337159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SzPts val="1800"/>
            </a:pPr>
            <a:r>
              <a:rPr lang="kk-KZ" dirty="0">
                <a:solidFill>
                  <a:srgbClr val="002060"/>
                </a:solidFill>
              </a:rPr>
              <a:t>Клуб жұмысы порталда онлайн</a:t>
            </a:r>
            <a:r>
              <a:rPr lang="ru-RU" dirty="0">
                <a:solidFill>
                  <a:srgbClr val="002060"/>
                </a:solidFill>
              </a:rPr>
              <a:t>-</a:t>
            </a:r>
            <a:r>
              <a:rPr lang="kk-KZ" dirty="0">
                <a:solidFill>
                  <a:srgbClr val="002060"/>
                </a:solidFill>
              </a:rPr>
              <a:t>мектеп арқылы жасалады</a:t>
            </a: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-1290916" y="3116432"/>
            <a:ext cx="3692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>
                <a:ea typeface="Calibri" panose="020F0502020204030204" pitchFamily="34" charset="0"/>
              </a:rPr>
              <a:t>ДАНАЛЫҚ МЕКТЕБІ </a:t>
            </a:r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625101" y="1647645"/>
            <a:ext cx="2288686" cy="3032594"/>
          </a:xfrm>
          <a:prstGeom prst="round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>
                <a:solidFill>
                  <a:srgbClr val="000000"/>
                </a:solidFill>
              </a:rPr>
              <a:t>дөңгелек үстел</a:t>
            </a:r>
          </a:p>
          <a:p>
            <a:pPr algn="ctr"/>
            <a:r>
              <a:rPr lang="kk-KZ" sz="1600" dirty="0">
                <a:solidFill>
                  <a:srgbClr val="000000"/>
                </a:solidFill>
              </a:rPr>
              <a:t>сайыс</a:t>
            </a:r>
          </a:p>
          <a:p>
            <a:pPr algn="ctr"/>
            <a:r>
              <a:rPr lang="kk-KZ" sz="1600" dirty="0">
                <a:solidFill>
                  <a:srgbClr val="000000"/>
                </a:solidFill>
              </a:rPr>
              <a:t>семинар</a:t>
            </a:r>
          </a:p>
          <a:p>
            <a:pPr algn="ctr"/>
            <a:r>
              <a:rPr lang="kk-KZ" sz="1600" dirty="0">
                <a:solidFill>
                  <a:srgbClr val="000000"/>
                </a:solidFill>
              </a:rPr>
              <a:t>кездесу</a:t>
            </a:r>
          </a:p>
          <a:p>
            <a:pPr algn="ctr"/>
            <a:r>
              <a:rPr lang="kk-KZ" sz="1600" dirty="0">
                <a:solidFill>
                  <a:srgbClr val="000000"/>
                </a:solidFill>
              </a:rPr>
              <a:t>әңгімелер</a:t>
            </a:r>
          </a:p>
          <a:p>
            <a:pPr algn="ctr"/>
            <a:r>
              <a:rPr lang="kk-KZ" sz="1600" dirty="0">
                <a:solidFill>
                  <a:srgbClr val="000000"/>
                </a:solidFill>
              </a:rPr>
              <a:t>талқылаулар</a:t>
            </a:r>
          </a:p>
          <a:p>
            <a:pPr algn="ctr"/>
            <a:r>
              <a:rPr lang="kk-KZ" sz="1600" dirty="0">
                <a:solidFill>
                  <a:srgbClr val="000000"/>
                </a:solidFill>
              </a:rPr>
              <a:t>дастархан басындағы әңгімелер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99741" y="4133595"/>
            <a:ext cx="20060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АҒА ҚАМҚОРЛЫҒЫ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76258" y="5065153"/>
            <a:ext cx="5807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AutoNum type="arabicPeriod" startAt="7"/>
            </a:pPr>
            <a:r>
              <a:rPr lang="ru-RU" dirty="0"/>
              <a:t>ҚЫЗ ҒҰМЫРДЫҢ ҚҰПИЯЛАРЫ. </a:t>
            </a:r>
          </a:p>
          <a:p>
            <a:pPr marL="342900" indent="-342900">
              <a:buFont typeface="Arial"/>
              <a:buAutoNum type="arabicPeriod" startAt="7"/>
            </a:pPr>
            <a:r>
              <a:rPr lang="ru-RU" dirty="0"/>
              <a:t>ҚЫЗДАР БІЛУГЕ ТИІС...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B69677-B214-4799-9995-7A220C76070F}"/>
              </a:ext>
            </a:extLst>
          </p:cNvPr>
          <p:cNvSpPr txBox="1"/>
          <p:nvPr/>
        </p:nvSpPr>
        <p:spPr>
          <a:xfrm>
            <a:off x="1039835" y="906041"/>
            <a:ext cx="2075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800" dirty="0"/>
              <a:t>К</a:t>
            </a:r>
            <a:r>
              <a:rPr lang="ru-RU" sz="1800" dirty="0"/>
              <a:t>луб </a:t>
            </a:r>
            <a:r>
              <a:rPr lang="ru-RU" sz="1800" dirty="0" err="1"/>
              <a:t>жиындары</a:t>
            </a:r>
            <a:endParaRPr lang="ru-RU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1D41DC-AFFC-B4B3-66AF-1E5B6F7A3AC7}"/>
              </a:ext>
            </a:extLst>
          </p:cNvPr>
          <p:cNvSpPr txBox="1"/>
          <p:nvPr/>
        </p:nvSpPr>
        <p:spPr>
          <a:xfrm>
            <a:off x="5952701" y="921107"/>
            <a:ext cx="20753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/>
              <a:t>Тақырыптар</a:t>
            </a:r>
            <a:endParaRPr lang="ru-RU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8C5710-A18E-09E0-89AC-26D9F4EC4416}"/>
              </a:ext>
            </a:extLst>
          </p:cNvPr>
          <p:cNvSpPr txBox="1"/>
          <p:nvPr/>
        </p:nvSpPr>
        <p:spPr>
          <a:xfrm>
            <a:off x="9431128" y="935398"/>
            <a:ext cx="22886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/>
              <a:t>Өткізу</a:t>
            </a:r>
            <a:r>
              <a:rPr lang="ru-RU" sz="1800" dirty="0"/>
              <a:t> </a:t>
            </a:r>
            <a:r>
              <a:rPr lang="ru-RU" sz="1800" dirty="0" err="1"/>
              <a:t>формалары</a:t>
            </a:r>
            <a:endParaRPr lang="ru-RU" sz="1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6160" y="387412"/>
            <a:ext cx="10613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2000"/>
            </a:pPr>
            <a:r>
              <a:rPr lang="kk-KZ" sz="1600" dirty="0">
                <a:solidFill>
                  <a:srgbClr val="4472C4">
                    <a:lumMod val="75000"/>
                  </a:srgbClr>
                </a:solidFill>
              </a:rPr>
              <a:t>«ДАНАЛЫҚ МЕКТЕБІ» КЛУБЫНЫҢ ЖҰМЫСЫН ҰЙЫМДАСТЫРУ</a:t>
            </a:r>
            <a:endParaRPr lang="kk-KZ" sz="20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5171" y="911146"/>
            <a:ext cx="2906486" cy="3792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24309" y="911146"/>
            <a:ext cx="5186923" cy="3792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122228" y="911146"/>
            <a:ext cx="2906486" cy="379293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6820" y="6189125"/>
            <a:ext cx="35413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SzPts val="1800"/>
            </a:pPr>
            <a:r>
              <a:rPr lang="ru-RU" dirty="0">
                <a:solidFill>
                  <a:srgbClr val="002060"/>
                </a:solidFill>
              </a:rPr>
              <a:t>Клуб </a:t>
            </a:r>
            <a:r>
              <a:rPr lang="ru-RU" dirty="0" err="1">
                <a:solidFill>
                  <a:srgbClr val="002060"/>
                </a:solidFill>
              </a:rPr>
              <a:t>ұйымдастырушылары</a:t>
            </a:r>
            <a:r>
              <a:rPr lang="ru-RU" dirty="0">
                <a:solidFill>
                  <a:srgbClr val="002060"/>
                </a:solidFill>
              </a:rPr>
              <a:t>: </a:t>
            </a:r>
            <a:r>
              <a:rPr lang="ru-RU" dirty="0" err="1">
                <a:solidFill>
                  <a:srgbClr val="002060"/>
                </a:solidFill>
              </a:rPr>
              <a:t>педагогтер</a:t>
            </a:r>
            <a:r>
              <a:rPr lang="kk-KZ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07725" y="6168690"/>
            <a:ext cx="36795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ts val="1800"/>
            </a:pPr>
            <a:r>
              <a:rPr lang="kk-KZ" dirty="0">
                <a:solidFill>
                  <a:srgbClr val="002060"/>
                </a:solidFill>
              </a:rPr>
              <a:t>Клуб спикерлері: жоғары буын өкілдері, эксперттер</a:t>
            </a:r>
          </a:p>
        </p:txBody>
      </p: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796160" y="6072481"/>
            <a:ext cx="11050389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95" y="4295757"/>
            <a:ext cx="885898" cy="489463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259842" y="1810813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19230" y="1842694"/>
            <a:ext cx="12609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АТА ӨСИЕТІ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612883" y="1749709"/>
            <a:ext cx="5836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  ЖЕТІ АТАСЫН БІЛГЕН ҰЛ, ЖЕТІ ЖҰРТТЫҢ ҚАМЫН ЖЕР </a:t>
            </a:r>
          </a:p>
          <a:p>
            <a:r>
              <a:rPr lang="ru-RU" dirty="0"/>
              <a:t>2.   БАБАЛАР ДӘСТҮРІ – ҰРПАҚҚА ӨСИЕТ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75017" y="3021420"/>
            <a:ext cx="1746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472C4">
                    <a:lumMod val="75000"/>
                  </a:srgbClr>
                </a:solidFill>
              </a:rPr>
              <a:t>ӘЖЕ ДАНАЛЫҒЫ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223217" y="4085112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580081" y="2913698"/>
            <a:ext cx="59617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  ЕРТЕГІ – ТАНЫМНЫҢ КӨЗІ</a:t>
            </a:r>
          </a:p>
          <a:p>
            <a:r>
              <a:rPr lang="ru-RU" dirty="0"/>
              <a:t>4.   ЫРЫМ-ТЫЙЫМ – ӘДЕПТІЛІК НЕГІЗІ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595032" y="1434092"/>
            <a:ext cx="5836096" cy="1178405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83024" y="2720261"/>
            <a:ext cx="5848104" cy="954107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29983" y="3007195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554269" y="5158237"/>
            <a:ext cx="1526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>
                <a:solidFill>
                  <a:srgbClr val="4472C4">
                    <a:lumMod val="75000"/>
                  </a:srgbClr>
                </a:solidFill>
                <a:ea typeface="Calibri" panose="020F0502020204030204" pitchFamily="34" charset="0"/>
              </a:rPr>
              <a:t>ЖЕҢГЕ КЕҢЕСІ</a:t>
            </a:r>
            <a:endParaRPr lang="ru-RU" b="1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259842" y="5137493"/>
            <a:ext cx="2159068" cy="354671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81671" y="3842981"/>
            <a:ext cx="5849457" cy="1053559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76258" y="401534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5.   АҒАСЫ БАРДЫҢ – ЖАҒАСЫ БАР </a:t>
            </a:r>
          </a:p>
          <a:p>
            <a:r>
              <a:rPr lang="ru-RU" dirty="0"/>
              <a:t>6.   ЕР ЖІГІТКЕ ЖАРАСАР САЛАУАТТЫ БЕЙНЕСІ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580081" y="5021931"/>
            <a:ext cx="5849457" cy="838580"/>
          </a:xfrm>
          <a:prstGeom prst="rect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81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CF1B5DB-7B66-3355-C7CB-4988FEE164C8}"/>
              </a:ext>
            </a:extLst>
          </p:cNvPr>
          <p:cNvSpPr txBox="1"/>
          <p:nvPr/>
        </p:nvSpPr>
        <p:spPr>
          <a:xfrm>
            <a:off x="470294" y="4467723"/>
            <a:ext cx="11395135" cy="30610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МОНИТОРИНГТІК ЗЕРТТЕУЛЕР ЖҮРГІЗУ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6160" y="387412"/>
            <a:ext cx="10613203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4472C4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ОРТАЛЫҚ ҚЫЗМЕТІН ҒЫЛЫМИ-</a:t>
            </a:r>
            <a:r>
              <a:rPr lang="kk-KZ" sz="1800" dirty="0">
                <a:solidFill>
                  <a:srgbClr val="4472C4">
                    <a:lumMod val="75000"/>
                  </a:srgb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ӘДІСТЕМЕЛІК ҚОЛДАУ</a:t>
            </a:r>
            <a:endParaRPr lang="ru-RU" sz="1800" dirty="0">
              <a:solidFill>
                <a:srgbClr val="4472C4">
                  <a:lumMod val="75000"/>
                </a:srgb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30">
            <a:extLst>
              <a:ext uri="{FF2B5EF4-FFF2-40B4-BE49-F238E27FC236}">
                <a16:creationId xmlns:a16="http://schemas.microsoft.com/office/drawing/2014/main" id="{93E15834-8E2D-FF6F-607E-C965F7F2F96A}"/>
              </a:ext>
            </a:extLst>
          </p:cNvPr>
          <p:cNvSpPr/>
          <p:nvPr/>
        </p:nvSpPr>
        <p:spPr>
          <a:xfrm>
            <a:off x="1028446" y="5156328"/>
            <a:ext cx="4339409" cy="1533528"/>
          </a:xfrm>
          <a:prstGeom prst="roundRect">
            <a:avLst>
              <a:gd name="adj" fmla="val 2799"/>
            </a:avLst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Орталық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жұмысының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тиімділігін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бағалау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ата-аналардың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өз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балаларының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оқу-тәрбие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процесіне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қатысу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деңгейін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диагностикалау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кіру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және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шығу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сауалнамасы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тереңдетілген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сұхбаттар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202AB7-E643-501C-091C-6EFCDFE5F454}"/>
              </a:ext>
            </a:extLst>
          </p:cNvPr>
          <p:cNvSpPr txBox="1"/>
          <p:nvPr/>
        </p:nvSpPr>
        <p:spPr>
          <a:xfrm>
            <a:off x="470294" y="4947856"/>
            <a:ext cx="2181045" cy="3061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FF"/>
                </a:solidFill>
                <a:cs typeface="Times New Roman" panose="02020603050405020304" pitchFamily="18" charset="0"/>
              </a:rPr>
              <a:t> «ӨРКЕН» БӘАҰҒПИ</a:t>
            </a:r>
            <a:endParaRPr lang="ru-RU" b="1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30">
            <a:extLst>
              <a:ext uri="{FF2B5EF4-FFF2-40B4-BE49-F238E27FC236}">
                <a16:creationId xmlns:a16="http://schemas.microsoft.com/office/drawing/2014/main" id="{DB9B0944-70C6-7718-28B2-24A7ABB25788}"/>
              </a:ext>
            </a:extLst>
          </p:cNvPr>
          <p:cNvSpPr/>
          <p:nvPr/>
        </p:nvSpPr>
        <p:spPr>
          <a:xfrm>
            <a:off x="6824147" y="5134785"/>
            <a:ext cx="4993569" cy="1533528"/>
          </a:xfrm>
          <a:prstGeom prst="roundRect">
            <a:avLst>
              <a:gd name="adj" fmla="val 2799"/>
            </a:avLst>
          </a:prstGeom>
          <a:noFill/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Ата-аналардың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белгілі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бір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проблемаларды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шешу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қажеттілігін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анықтау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оқу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жылының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басындағы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кіріс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сауалнамасы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Ата-аналардың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қанағаттану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деңгейін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анықтау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курстардың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соңында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ата-аналардан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сауалнама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Times New Roman" panose="02020603050405020304" pitchFamily="18" charset="0"/>
              </a:rPr>
              <a:t>алу</a:t>
            </a:r>
            <a:r>
              <a:rPr lang="ru-RU" dirty="0">
                <a:solidFill>
                  <a:srgbClr val="000000"/>
                </a:solidFill>
                <a:cs typeface="Times New Roman" panose="02020603050405020304" pitchFamily="18" charset="0"/>
              </a:rPr>
              <a:t>)</a:t>
            </a:r>
            <a:endParaRPr lang="ru-RU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EA69E5-2E6B-418C-7D15-68ABC389073C}"/>
              </a:ext>
            </a:extLst>
          </p:cNvPr>
          <p:cNvSpPr txBox="1"/>
          <p:nvPr/>
        </p:nvSpPr>
        <p:spPr>
          <a:xfrm>
            <a:off x="5922298" y="4944387"/>
            <a:ext cx="3591816" cy="32284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FFFFFF"/>
                </a:solidFill>
              </a:rPr>
              <a:t>БІЛІМ БЕРУ ҰЙЫМДАРЫ</a:t>
            </a:r>
            <a:endParaRPr lang="ru-RU" sz="12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0294" y="2978723"/>
            <a:ext cx="36793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ru-RU" b="1" dirty="0">
                <a:solidFill>
                  <a:srgbClr val="2F5597"/>
                </a:solidFill>
                <a:cs typeface="Times New Roman" panose="02020603050405020304" pitchFamily="18" charset="0"/>
              </a:rPr>
              <a:t>ҚЫРКҮЙЕКТЕН БАСТАП: </a:t>
            </a:r>
          </a:p>
          <a:p>
            <a:pPr marL="285750" indent="-285750"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</a:rPr>
              <a:t>22 вебинар</a:t>
            </a:r>
          </a:p>
          <a:p>
            <a:pPr marL="285750" indent="-285750"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</a:rPr>
              <a:t>5 семинар</a:t>
            </a:r>
          </a:p>
          <a:p>
            <a:pPr marL="285750" indent="-285750"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</a:rPr>
              <a:t>5 </a:t>
            </a:r>
            <a:r>
              <a:rPr lang="ru-RU" dirty="0" err="1">
                <a:solidFill>
                  <a:srgbClr val="2F5597"/>
                </a:solidFill>
              </a:rPr>
              <a:t>шеберлік</a:t>
            </a:r>
            <a:r>
              <a:rPr lang="ru-RU" dirty="0">
                <a:solidFill>
                  <a:srgbClr val="2F5597"/>
                </a:solidFill>
              </a:rPr>
              <a:t> </a:t>
            </a:r>
            <a:r>
              <a:rPr lang="ru-RU" dirty="0" err="1">
                <a:solidFill>
                  <a:srgbClr val="2F5597"/>
                </a:solidFill>
              </a:rPr>
              <a:t>сыныптары</a:t>
            </a:r>
            <a:endParaRPr lang="ru-RU" dirty="0">
              <a:solidFill>
                <a:srgbClr val="2F5597"/>
              </a:solidFill>
            </a:endParaRPr>
          </a:p>
          <a:p>
            <a:pPr marL="285750" indent="-285750"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</a:rPr>
              <a:t>1 </a:t>
            </a:r>
            <a:r>
              <a:rPr lang="ru-RU" dirty="0" err="1">
                <a:solidFill>
                  <a:srgbClr val="2F5597"/>
                </a:solidFill>
              </a:rPr>
              <a:t>педаггтерге</a:t>
            </a:r>
            <a:r>
              <a:rPr lang="ru-RU" dirty="0">
                <a:solidFill>
                  <a:srgbClr val="2F5597"/>
                </a:solidFill>
              </a:rPr>
              <a:t> </a:t>
            </a:r>
            <a:r>
              <a:rPr lang="ru-RU" dirty="0" err="1">
                <a:solidFill>
                  <a:srgbClr val="2F5597"/>
                </a:solidFill>
              </a:rPr>
              <a:t>арналған</a:t>
            </a:r>
            <a:r>
              <a:rPr lang="ru-RU" dirty="0">
                <a:solidFill>
                  <a:srgbClr val="2F5597"/>
                </a:solidFill>
              </a:rPr>
              <a:t> конференция </a:t>
            </a:r>
            <a:r>
              <a:rPr lang="ru-RU" dirty="0" err="1">
                <a:solidFill>
                  <a:srgbClr val="2F5597"/>
                </a:solidFill>
              </a:rPr>
              <a:t>ұйымдастырылады</a:t>
            </a:r>
            <a:endParaRPr lang="ru-RU" dirty="0">
              <a:solidFill>
                <a:srgbClr val="2F559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6774" y="2989192"/>
            <a:ext cx="35269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ts val="1400"/>
            </a:pPr>
            <a:r>
              <a:rPr lang="ru-RU" b="1" dirty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ЖАСАЛАДЫ:</a:t>
            </a:r>
            <a:endParaRPr lang="ru-RU" dirty="0"/>
          </a:p>
          <a:p>
            <a:pPr marL="285750" indent="-285750"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</a:rPr>
              <a:t>портал</a:t>
            </a:r>
          </a:p>
          <a:p>
            <a:pPr marL="285750" indent="-285750">
              <a:buSzPts val="1400"/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rgbClr val="2F5597"/>
                </a:solidFill>
              </a:rPr>
              <a:t>цифрлық</a:t>
            </a:r>
            <a:r>
              <a:rPr lang="ru-RU" dirty="0">
                <a:solidFill>
                  <a:srgbClr val="2F5597"/>
                </a:solidFill>
              </a:rPr>
              <a:t> </a:t>
            </a:r>
            <a:r>
              <a:rPr lang="ru-RU" dirty="0" err="1">
                <a:solidFill>
                  <a:srgbClr val="2F5597"/>
                </a:solidFill>
              </a:rPr>
              <a:t>ресурстар</a:t>
            </a:r>
            <a:endParaRPr lang="ru-RU" dirty="0">
              <a:solidFill>
                <a:srgbClr val="2F5597"/>
              </a:solidFill>
            </a:endParaRPr>
          </a:p>
          <a:p>
            <a:pPr marL="285750" indent="-285750"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</a:rPr>
              <a:t>онлайн-</a:t>
            </a:r>
            <a:r>
              <a:rPr lang="ru-RU" dirty="0" err="1">
                <a:solidFill>
                  <a:srgbClr val="2F5597"/>
                </a:solidFill>
              </a:rPr>
              <a:t>мектеп</a:t>
            </a:r>
            <a:r>
              <a:rPr lang="ru-RU" dirty="0">
                <a:solidFill>
                  <a:srgbClr val="2F5597"/>
                </a:solidFill>
              </a:rPr>
              <a:t> </a:t>
            </a:r>
            <a:r>
              <a:rPr lang="ru-RU" dirty="0" err="1">
                <a:solidFill>
                  <a:srgbClr val="2F5597"/>
                </a:solidFill>
              </a:rPr>
              <a:t>контенті</a:t>
            </a:r>
            <a:endParaRPr lang="ru-RU" dirty="0">
              <a:solidFill>
                <a:srgbClr val="2F5597"/>
              </a:solidFill>
            </a:endParaRPr>
          </a:p>
          <a:p>
            <a:pPr marL="285750" indent="-285750">
              <a:buSzPts val="1400"/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rgbClr val="2F5597"/>
                </a:solidFill>
              </a:rPr>
              <a:t>видеоматериалдар</a:t>
            </a:r>
            <a:endParaRPr lang="ru-RU" dirty="0">
              <a:solidFill>
                <a:srgbClr val="2F5597"/>
              </a:solidFill>
            </a:endParaRPr>
          </a:p>
          <a:p>
            <a:pPr marL="285750" indent="-285750"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2F5597"/>
                </a:solidFill>
              </a:rPr>
              <a:t>чек-</a:t>
            </a:r>
            <a:r>
              <a:rPr lang="ru-RU" dirty="0" err="1">
                <a:solidFill>
                  <a:srgbClr val="2F5597"/>
                </a:solidFill>
              </a:rPr>
              <a:t>парақтар</a:t>
            </a:r>
            <a:endParaRPr lang="x-none" dirty="0">
              <a:solidFill>
                <a:srgbClr val="2F5597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95627" y="2867285"/>
            <a:ext cx="419674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 БАҚ </a:t>
            </a:r>
            <a:r>
              <a:rPr lang="ru-RU" b="1" dirty="0" err="1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және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cs typeface="Times New Roman" panose="02020603050405020304" pitchFamily="18" charset="0"/>
              </a:rPr>
              <a:t> ӘЛЕУМЕТТІК ЖЕЛІЛЕРДЕ ҰЙЫМДАСТЫРЫЛАДЫ: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>
                <a:solidFill>
                  <a:srgbClr val="2F5597"/>
                </a:solidFill>
              </a:rPr>
              <a:t>тікелей эфирлер</a:t>
            </a:r>
            <a:endParaRPr lang="ru-RU" dirty="0">
              <a:solidFill>
                <a:srgbClr val="2F559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</a:rPr>
              <a:t>интервью</a:t>
            </a:r>
            <a:endParaRPr lang="ru-RU" dirty="0">
              <a:solidFill>
                <a:srgbClr val="2F559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2F5597"/>
                </a:solidFill>
              </a:rPr>
              <a:t>репортаж</a:t>
            </a:r>
            <a:r>
              <a:rPr lang="kk-KZ" dirty="0">
                <a:solidFill>
                  <a:srgbClr val="2F5597"/>
                </a:solidFill>
              </a:rPr>
              <a:t>дар</a:t>
            </a:r>
            <a:endParaRPr lang="ru-RU" dirty="0">
              <a:solidFill>
                <a:srgbClr val="2F559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>
                <a:solidFill>
                  <a:srgbClr val="2F5597"/>
                </a:solidFill>
              </a:rPr>
              <a:t>маңызды жаңалықтардың анонстары</a:t>
            </a:r>
            <a:endParaRPr lang="ru-RU" dirty="0">
              <a:solidFill>
                <a:srgbClr val="2F5597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k-KZ" dirty="0">
                <a:solidFill>
                  <a:srgbClr val="2F5597"/>
                </a:solidFill>
              </a:rPr>
              <a:t>пікір алмасу алаңы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546BA2-F6FF-BAD3-9F3E-8D9211F2872A}"/>
              </a:ext>
            </a:extLst>
          </p:cNvPr>
          <p:cNvSpPr txBox="1"/>
          <p:nvPr/>
        </p:nvSpPr>
        <p:spPr>
          <a:xfrm>
            <a:off x="1127117" y="2106424"/>
            <a:ext cx="36848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1200" b="1" cap="all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Ата-аналарды педагогикалық</a:t>
            </a:r>
            <a:r>
              <a:rPr lang="kk-KZ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қолдау орталығы бойынша нұсқау</a:t>
            </a:r>
            <a:endParaRPr lang="ru-RU" sz="1200" b="1" cap="all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E9D4AA0-F2CF-1B56-75DF-215142A1EACF}"/>
              </a:ext>
            </a:extLst>
          </p:cNvPr>
          <p:cNvSpPr txBox="1"/>
          <p:nvPr/>
        </p:nvSpPr>
        <p:spPr>
          <a:xfrm>
            <a:off x="1127117" y="1036425"/>
            <a:ext cx="43960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ҚР БІЛІМ БЕРУ ҰЙЫМДАРЫНДА АТА-АНАЛАРДЫ ПЕДАГОГИКАЛЫҚ ҚОЛДАУ ОРТАЛЫҚТАРЫН ҰЙЫМДАСТЫРУ БОЙЫНША ӘДІСТЕМЕЛІК ҰСЫНЫМДАР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83EC94-CDD1-27BF-D9C4-FCD68A14DF0E}"/>
              </a:ext>
            </a:extLst>
          </p:cNvPr>
          <p:cNvSpPr txBox="1"/>
          <p:nvPr/>
        </p:nvSpPr>
        <p:spPr>
          <a:xfrm>
            <a:off x="6915544" y="1146760"/>
            <a:ext cx="45872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1200" b="1" cap="all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Ата-аналарға сабақ өткізу бойынща педагогтерге арналған нұсқау</a:t>
            </a:r>
            <a:endParaRPr lang="ru-RU" sz="1200" b="1" cap="al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940868" y="1808398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>
            <a:off x="913948" y="2887524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E83EC94-CDD1-27BF-D9C4-FCD68A14DF0E}"/>
              </a:ext>
            </a:extLst>
          </p:cNvPr>
          <p:cNvSpPr txBox="1"/>
          <p:nvPr/>
        </p:nvSpPr>
        <p:spPr>
          <a:xfrm>
            <a:off x="6915544" y="2008008"/>
            <a:ext cx="3752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ВИДЕО-САБАҚТАР,</a:t>
            </a:r>
          </a:p>
          <a:p>
            <a:pPr lvl="0"/>
            <a:r>
              <a:rPr lang="kk-K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ВИДЕОРОЛИКТЕР</a:t>
            </a:r>
          </a:p>
          <a:p>
            <a:pPr lvl="0"/>
            <a:r>
              <a:rPr lang="kk-KZ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ЧЕК-ПАРАҚТАР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>
            <a:off x="6680462" y="1808216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cxnSpLocks/>
          </p:cNvCxnSpPr>
          <p:nvPr/>
        </p:nvCxnSpPr>
        <p:spPr>
          <a:xfrm>
            <a:off x="6653542" y="2887342"/>
            <a:ext cx="4822372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20" y="1155591"/>
            <a:ext cx="413805" cy="41380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4" y="2106919"/>
            <a:ext cx="413805" cy="41380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22" y="1146760"/>
            <a:ext cx="413805" cy="41380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66" y="2098088"/>
            <a:ext cx="413805" cy="41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9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44462" y="5190125"/>
            <a:ext cx="4292868" cy="644893"/>
          </a:xfrm>
          <a:prstGeom prst="rect">
            <a:avLst/>
          </a:prstGeom>
          <a:solidFill>
            <a:srgbClr val="CE1A0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800" b="1" dirty="0">
                <a:solidFill>
                  <a:srgbClr val="FFFFFF"/>
                </a:solidFill>
              </a:rPr>
              <a:t>ДАНАЛЫҚ МЕКТЕБІ</a:t>
            </a:r>
            <a:endParaRPr lang="ru-RU" sz="1800" b="1" dirty="0">
              <a:solidFill>
                <a:srgbClr val="FFFFFF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7654F56-1892-464B-9AE5-25F2CD04AE81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-1400402" y="1670002"/>
            <a:ext cx="125945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kern="1200" dirty="0">
                <a:solidFill>
                  <a:srgbClr val="4472C4">
                    <a:lumMod val="75000"/>
                  </a:srgb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АТА-АНАЛАРДЫ ПЕДАГОГИКАЛЫҚ ҚОЛДАУДА ЦИФРЛЫҚ ТЕХНОЛОГИЯЛАРДЫ ПАЙДАЛАНУ 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4425503"/>
            <a:ext cx="2608446" cy="4859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FFFFFF"/>
                </a:solidFill>
              </a:rPr>
              <a:t>ПАЙДАЛЫ РЕСУРСТАР 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2304942"/>
            <a:ext cx="2608446" cy="48595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FFFFFF"/>
                </a:solidFill>
              </a:rPr>
              <a:t>АНОНСТАР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9562" y="5297570"/>
            <a:ext cx="417886" cy="568001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3844462" y="2286662"/>
            <a:ext cx="4292868" cy="69979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1-4-СЫНЫП ОҚУШЫЛАРЫНЫҢ АТА-АНАЛАРЫНА АРНАЛҒАН САБАҚТАР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844462" y="3262495"/>
            <a:ext cx="4292868" cy="6997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5-9-СЫНЫП ОҚУШЫЛАРЫНЫҢ АТА-АНАЛАРЫНА АРНАЛҒАН САБАҚТАР </a:t>
            </a:r>
          </a:p>
          <a:p>
            <a:pPr algn="ctr"/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844462" y="4194155"/>
            <a:ext cx="4292868" cy="6997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10-11-СЫНЫП ОҚУШЫЛАРЫНЫҢ АТА-АНАЛАРЫНА АРНАЛҒАН САБАҚТАР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098033" y="3021393"/>
            <a:ext cx="2551785" cy="4118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FFFFFF"/>
                </a:solidFill>
              </a:rPr>
              <a:t>ВЕБИНАРЛАР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098033" y="4092726"/>
            <a:ext cx="2551785" cy="4118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FFFFFF"/>
                </a:solidFill>
              </a:rPr>
              <a:t>ЖЕЛІЛІК ҚАУЫМДАСТЫҚ 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184336" y="4994694"/>
            <a:ext cx="2757253" cy="169897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>
              <a:solidFill>
                <a:srgbClr val="FFFFFF"/>
              </a:solidFill>
            </a:endParaRPr>
          </a:p>
          <a:p>
            <a:pPr algn="ctr"/>
            <a:endParaRPr lang="kk-KZ" b="1" dirty="0">
              <a:solidFill>
                <a:srgbClr val="FFFFFF"/>
              </a:solidFill>
            </a:endParaRPr>
          </a:p>
          <a:p>
            <a:pPr algn="ctr"/>
            <a:endParaRPr lang="kk-KZ" b="1" dirty="0">
              <a:solidFill>
                <a:srgbClr val="FFFFFF"/>
              </a:solidFill>
            </a:endParaRPr>
          </a:p>
          <a:p>
            <a:pPr algn="ctr"/>
            <a:r>
              <a:rPr lang="kk-KZ" b="1" dirty="0">
                <a:solidFill>
                  <a:srgbClr val="FFFFFF"/>
                </a:solidFill>
              </a:rPr>
              <a:t>ПЕДАГОГИКАЛЫҚ ҚОЛДАУ ОРТАЛЫҒЫНА ҚОШ КЕЛДІҢІЗДЕР ЧАТ-БОТЫ 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898423" y="2304942"/>
            <a:ext cx="2951003" cy="393297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>
                <a:solidFill>
                  <a:srgbClr val="FFFFFF"/>
                </a:solidFill>
              </a:rPr>
              <a:t>КОНСУЛЬТАЦИЯҒА ЖАЗЫЛУ </a:t>
            </a:r>
            <a:endParaRPr lang="ru-RU" b="1" dirty="0">
              <a:solidFill>
                <a:srgbClr val="FFFFFF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59303" y="4893950"/>
            <a:ext cx="1051423" cy="94839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27" y="5251663"/>
            <a:ext cx="1465980" cy="129232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63" y="3082503"/>
            <a:ext cx="1166295" cy="116629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24" y="6310782"/>
            <a:ext cx="315532" cy="31553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67" y="6310782"/>
            <a:ext cx="312455" cy="31245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233" y="6343463"/>
            <a:ext cx="235587" cy="23535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31" y="6343463"/>
            <a:ext cx="255776" cy="25577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034" y="3518051"/>
            <a:ext cx="655043" cy="50098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4835"/>
            <a:ext cx="10933690" cy="14728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724390" y="597308"/>
            <a:ext cx="967683" cy="29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00" dirty="0">
                <a:solidFill>
                  <a:srgbClr val="4472C4">
                    <a:lumMod val="50000"/>
                  </a:srgbClr>
                </a:solidFill>
              </a:rPr>
              <a:t>Біз туралы </a:t>
            </a:r>
            <a:endParaRPr lang="ru-RU" sz="9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817394" y="596791"/>
            <a:ext cx="927624" cy="29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00" dirty="0">
                <a:solidFill>
                  <a:srgbClr val="4472C4">
                    <a:lumMod val="50000"/>
                  </a:srgbClr>
                </a:solidFill>
              </a:rPr>
              <a:t>Ата-аналарға</a:t>
            </a:r>
            <a:endParaRPr lang="ru-RU" sz="9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870339" y="593701"/>
            <a:ext cx="951702" cy="29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900" dirty="0">
                <a:solidFill>
                  <a:srgbClr val="4472C4">
                    <a:lumMod val="50000"/>
                  </a:srgbClr>
                </a:solidFill>
              </a:rPr>
              <a:t>Педагогтерге</a:t>
            </a:r>
            <a:endParaRPr lang="ru-RU" sz="9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977107" y="603454"/>
            <a:ext cx="1695838" cy="29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900" dirty="0">
                <a:solidFill>
                  <a:srgbClr val="4472C4">
                    <a:lumMod val="50000"/>
                  </a:srgbClr>
                </a:solidFill>
              </a:rPr>
              <a:t>Жасөспірімдерге</a:t>
            </a:r>
            <a:endParaRPr lang="ru-RU" sz="9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961374" y="593701"/>
            <a:ext cx="2447989" cy="2955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900" dirty="0">
                <a:solidFill>
                  <a:srgbClr val="4472C4">
                    <a:lumMod val="50000"/>
                  </a:srgbClr>
                </a:solidFill>
              </a:rPr>
              <a:t>Сенім телефондары</a:t>
            </a:r>
            <a:endParaRPr lang="ru-RU" sz="900" dirty="0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33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2"/>
            <a:ext cx="12194979" cy="6856327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6215449" y="3954430"/>
            <a:ext cx="5113636" cy="260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215448" y="3954428"/>
            <a:ext cx="5113636" cy="469877"/>
          </a:xfrm>
          <a:prstGeom prst="rect">
            <a:avLst/>
          </a:prstGeom>
          <a:solidFill>
            <a:srgbClr val="9F8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972065" y="3954432"/>
            <a:ext cx="5113636" cy="260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972064" y="3954430"/>
            <a:ext cx="5113636" cy="625808"/>
          </a:xfrm>
          <a:prstGeom prst="rect">
            <a:avLst/>
          </a:prstGeom>
          <a:solidFill>
            <a:srgbClr val="9F8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215449" y="1111789"/>
            <a:ext cx="5113636" cy="260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215448" y="1111787"/>
            <a:ext cx="5113636" cy="469877"/>
          </a:xfrm>
          <a:prstGeom prst="rect">
            <a:avLst/>
          </a:prstGeom>
          <a:solidFill>
            <a:srgbClr val="9F8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2065" y="1111789"/>
            <a:ext cx="5113636" cy="26034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72064" y="1111787"/>
            <a:ext cx="5113636" cy="469877"/>
          </a:xfrm>
          <a:prstGeom prst="rect">
            <a:avLst/>
          </a:prstGeom>
          <a:solidFill>
            <a:srgbClr val="9F8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41869" y="164757"/>
            <a:ext cx="4407244" cy="55700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87286" y="1197428"/>
            <a:ext cx="376058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ӘЖЕ ДАНАЛЫҒЫ</a:t>
            </a:r>
          </a:p>
          <a:p>
            <a:r>
              <a:rPr lang="ru-RU" sz="12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Ертегі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танымның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көзі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(Сказка – источник познания)</a:t>
            </a: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Ырым-тыйым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әдептілік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(Народные суеверия  и запреты – основа порядочности)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25484" y="4025621"/>
            <a:ext cx="428367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400" b="1" dirty="0">
                <a:solidFill>
                  <a:schemeClr val="bg1"/>
                </a:solidFill>
                <a:ea typeface="Calibri" panose="020F0502020204030204" pitchFamily="34" charset="0"/>
              </a:rPr>
              <a:t>ЖЕҢГЕ КЕҢЕСІ</a:t>
            </a:r>
            <a:endParaRPr lang="ru-RU" sz="1400" b="1" dirty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endParaRPr lang="ru-RU" sz="1200" b="1" dirty="0">
              <a:solidFill>
                <a:srgbClr val="7030A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ғұмырдың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құпиялары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(Секреты жизни девушки)</a:t>
            </a: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Қыздар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білуге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тиіс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...(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тұрмыстық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қажеттіліктер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(Девушки должны знать...(бытовые нужды)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87286" y="4025621"/>
            <a:ext cx="412716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АҒА ҚАМҚОРЛЫҒЫ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endParaRPr lang="ru-RU" sz="1200" b="1" dirty="0">
              <a:solidFill>
                <a:srgbClr val="7030A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Ағасы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бардың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жағасы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(Старший брат — опора)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жігітке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жарасар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салауатты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бейнесі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(Здоровый образ, подходящий настоящему мужчине)</a:t>
            </a: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7978" y="1217543"/>
            <a:ext cx="443195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АТА ӨСИЕТІ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атасын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білген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ұл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жұрттың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қамын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жер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(Человек (сын), знающий своих предков  до седьмого колена,  заботится о семерых династиях)</a:t>
            </a:r>
          </a:p>
          <a:p>
            <a:pPr>
              <a:spcAft>
                <a:spcPts val="0"/>
              </a:spcAft>
            </a:pP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Бабалар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дәстүрі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ұрпаққа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өсиет</a:t>
            </a:r>
            <a:r>
              <a:rPr lang="ru-RU" sz="12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(Традиция предков – завещание потомкам)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0238" y="226734"/>
            <a:ext cx="2709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ДАНАЛЫҚ </a:t>
            </a:r>
            <a:r>
              <a:rPr lang="kk-KZ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МЕКТЕБІ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68" y="426789"/>
            <a:ext cx="630196" cy="85584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217" y="1995651"/>
            <a:ext cx="1503762" cy="119550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228" y="1929186"/>
            <a:ext cx="1304993" cy="1361910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16" y="4716260"/>
            <a:ext cx="1489183" cy="167924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558" y="5294571"/>
            <a:ext cx="2107526" cy="1132126"/>
          </a:xfrm>
          <a:prstGeom prst="rect">
            <a:avLst/>
          </a:prstGeom>
        </p:spPr>
      </p:pic>
      <p:sp>
        <p:nvSpPr>
          <p:cNvPr id="22" name="Номер слайда 1">
            <a:extLst>
              <a:ext uri="{FF2B5EF4-FFF2-40B4-BE49-F238E27FC236}">
                <a16:creationId xmlns:a16="http://schemas.microsoft.com/office/drawing/2014/main" id="{8EAD786F-9D07-4527-8CBA-FF2220273B1A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409363" y="6332538"/>
            <a:ext cx="731837" cy="525462"/>
          </a:xfrm>
        </p:spPr>
        <p:txBody>
          <a:bodyPr/>
          <a:lstStyle/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6357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DF8A22-8BBC-47FA-B615-CC0A03172D4C}"/>
              </a:ext>
            </a:extLst>
          </p:cNvPr>
          <p:cNvSpPr/>
          <p:nvPr/>
        </p:nvSpPr>
        <p:spPr>
          <a:xfrm>
            <a:off x="0" y="430618"/>
            <a:ext cx="12192000" cy="24454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64DE2D-A51F-4F07-AF31-AB1858EDD93D}"/>
              </a:ext>
            </a:extLst>
          </p:cNvPr>
          <p:cNvSpPr/>
          <p:nvPr/>
        </p:nvSpPr>
        <p:spPr>
          <a:xfrm>
            <a:off x="614916" y="175437"/>
            <a:ext cx="10962168" cy="754912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КҮТІЛЕТІН НӘТИЖЕЛЕР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8602268-80A9-40F9-842A-F8EAA6965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1" y="1445207"/>
            <a:ext cx="856354" cy="75491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4A65EB8-2E91-4308-9466-D4448DC3D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1" y="2488149"/>
            <a:ext cx="856354" cy="75491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8D9712-9165-4055-9E19-AAA397E78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1" y="3614938"/>
            <a:ext cx="856354" cy="75491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8756E43E-9525-40EB-856F-666045BFAF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1" y="4851170"/>
            <a:ext cx="856354" cy="75491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5A07905-1E20-4AF3-ABD1-DB1B9197C5A4}"/>
              </a:ext>
            </a:extLst>
          </p:cNvPr>
          <p:cNvSpPr/>
          <p:nvPr/>
        </p:nvSpPr>
        <p:spPr>
          <a:xfrm>
            <a:off x="1324215" y="1389583"/>
            <a:ext cx="10252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азақстандық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отбасылардағы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аналар мен балалар арасындағы қарым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қатынастың жақсаруы;</a:t>
            </a:r>
            <a:endParaRPr lang="ru-RU" sz="2000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BEB8375E-8269-426B-B2A6-397945E74BEF}"/>
              </a:ext>
            </a:extLst>
          </p:cNvPr>
          <p:cNvSpPr/>
          <p:nvPr/>
        </p:nvSpPr>
        <p:spPr>
          <a:xfrm>
            <a:off x="1324214" y="2409225"/>
            <a:ext cx="10252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аналар қауымдастығының психологиялық-педагогикалық білімдер мен дағдыларға деген қажеттіліктің туындауы;</a:t>
            </a:r>
            <a:endParaRPr lang="ru-RU" sz="2000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632BCE69-DADB-483F-A076-3757411AC97A}"/>
              </a:ext>
            </a:extLst>
          </p:cNvPr>
          <p:cNvSpPr/>
          <p:nvPr/>
        </p:nvSpPr>
        <p:spPr>
          <a:xfrm>
            <a:off x="1324214" y="3614938"/>
            <a:ext cx="10252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Балалардың физикалық, әлеуметтік, когнитивті және эмоционалды әл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ауқат аспектісіндегі көрсеткіштердің жоғарылауы;</a:t>
            </a:r>
            <a:endParaRPr lang="ru-RU" sz="2000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60FFD94-4CAA-4FC0-990C-D67DC54FBBB1}"/>
              </a:ext>
            </a:extLst>
          </p:cNvPr>
          <p:cNvSpPr/>
          <p:nvPr/>
        </p:nvSpPr>
        <p:spPr>
          <a:xfrm>
            <a:off x="1324214" y="4840669"/>
            <a:ext cx="10252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аналар қауымдастығы мен педагогикалық қоғамның балалардың әл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ауқатын арттыру мәселесінде біріктіру.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94709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ADF8A22-8BBC-47FA-B615-CC0A03172D4C}"/>
              </a:ext>
            </a:extLst>
          </p:cNvPr>
          <p:cNvSpPr/>
          <p:nvPr/>
        </p:nvSpPr>
        <p:spPr>
          <a:xfrm>
            <a:off x="0" y="430618"/>
            <a:ext cx="12192000" cy="24454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64DE2D-A51F-4F07-AF31-AB1858EDD93D}"/>
              </a:ext>
            </a:extLst>
          </p:cNvPr>
          <p:cNvSpPr/>
          <p:nvPr/>
        </p:nvSpPr>
        <p:spPr>
          <a:xfrm>
            <a:off x="614916" y="175436"/>
            <a:ext cx="11449192" cy="78845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Орталықтың қызметін ұйымдастыру бойынша құжаттар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5A07905-1E20-4AF3-ABD1-DB1B9197C5A4}"/>
              </a:ext>
            </a:extLst>
          </p:cNvPr>
          <p:cNvSpPr/>
          <p:nvPr/>
        </p:nvSpPr>
        <p:spPr>
          <a:xfrm>
            <a:off x="1324215" y="1389583"/>
            <a:ext cx="102528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F5796F-9483-F277-5628-16DD7D303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65" y="1389583"/>
            <a:ext cx="4077368" cy="4077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0B837B-CEF8-426F-91A0-357925380401}"/>
              </a:ext>
            </a:extLst>
          </p:cNvPr>
          <p:cNvSpPr txBox="1"/>
          <p:nvPr/>
        </p:nvSpPr>
        <p:spPr>
          <a:xfrm>
            <a:off x="1815583" y="5205817"/>
            <a:ext cx="85608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kk-KZ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кодты сканерлеңіз</a:t>
            </a:r>
          </a:p>
          <a:p>
            <a:endParaRPr lang="ru-KZ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223DB9D-8754-EC06-B3FF-2185A70FC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914" y="1743526"/>
            <a:ext cx="2619469" cy="34250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F54863-A8D0-36C0-A073-26937A41C91C}"/>
              </a:ext>
            </a:extLst>
          </p:cNvPr>
          <p:cNvSpPr txBox="1"/>
          <p:nvPr/>
        </p:nvSpPr>
        <p:spPr>
          <a:xfrm>
            <a:off x="1815583" y="3167390"/>
            <a:ext cx="6773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685EAB-F1A0-E09B-E290-3C2FDF77625C}"/>
              </a:ext>
            </a:extLst>
          </p:cNvPr>
          <p:cNvSpPr txBox="1"/>
          <p:nvPr/>
        </p:nvSpPr>
        <p:spPr>
          <a:xfrm>
            <a:off x="1967983" y="3319790"/>
            <a:ext cx="6773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A3819A-D7AB-3148-02D1-6711C8BAF73C}"/>
              </a:ext>
            </a:extLst>
          </p:cNvPr>
          <p:cNvSpPr txBox="1"/>
          <p:nvPr/>
        </p:nvSpPr>
        <p:spPr>
          <a:xfrm>
            <a:off x="2120383" y="3472190"/>
            <a:ext cx="6773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kk-KZ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577D3F-2784-38DC-ED0F-FBF855B11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2065">
            <a:off x="5302887" y="1975463"/>
            <a:ext cx="2619469" cy="36584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3DB89EA-4F38-53B1-5E4C-FE91BAA0BF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874" y="1743526"/>
            <a:ext cx="2534709" cy="342816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5BEFD4D-A03D-5420-054E-0953B546E7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05395">
            <a:off x="8790191" y="2007707"/>
            <a:ext cx="2619469" cy="372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30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16C75D-A425-C7A5-71CF-D90ED4EEB198}"/>
              </a:ext>
            </a:extLst>
          </p:cNvPr>
          <p:cNvSpPr txBox="1">
            <a:spLocks/>
          </p:cNvSpPr>
          <p:nvPr/>
        </p:nvSpPr>
        <p:spPr>
          <a:xfrm>
            <a:off x="648418" y="2694258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k-KZ" sz="3200" b="1" dirty="0">
                <a:solidFill>
                  <a:schemeClr val="accent1">
                    <a:lumMod val="75000"/>
                  </a:schemeClr>
                </a:solidFill>
              </a:rPr>
              <a:t>НАЗАР АУДАРҒАНДАРЫҢЫЗҒА РАҚМЕТ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7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9E5F22A-0FE5-4D07-B70C-5DD1DBF8CE68}"/>
              </a:ext>
            </a:extLst>
          </p:cNvPr>
          <p:cNvSpPr/>
          <p:nvPr/>
        </p:nvSpPr>
        <p:spPr>
          <a:xfrm>
            <a:off x="8612271" y="39180"/>
            <a:ext cx="3579729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5F59EEA-6142-3727-2B3F-9F4E07DEEE66}"/>
              </a:ext>
            </a:extLst>
          </p:cNvPr>
          <p:cNvSpPr/>
          <p:nvPr/>
        </p:nvSpPr>
        <p:spPr>
          <a:xfrm>
            <a:off x="4456020" y="893694"/>
            <a:ext cx="3947793" cy="461665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Толық емес (жалғызбасты аналар) отбасылардың өсу тенденциясы: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3591F79-9CF2-D208-6DD7-BF1402E8C10F}"/>
              </a:ext>
            </a:extLst>
          </p:cNvPr>
          <p:cNvSpPr/>
          <p:nvPr/>
        </p:nvSpPr>
        <p:spPr>
          <a:xfrm>
            <a:off x="4426106" y="2128285"/>
            <a:ext cx="3956822" cy="276999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Некелесу фактілерінің төмендеу көрсеткіші: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D908120-9F80-59FB-B12D-AEEBBC1BA549}"/>
              </a:ext>
            </a:extLst>
          </p:cNvPr>
          <p:cNvSpPr/>
          <p:nvPr/>
        </p:nvSpPr>
        <p:spPr>
          <a:xfrm>
            <a:off x="4456019" y="3501254"/>
            <a:ext cx="3947793" cy="461665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Ата-аналардың балалардың білім алуы мен тәрбиесімен айналысуының төмендеуі:</a:t>
            </a:r>
            <a:endParaRPr kumimoji="0" lang="ru-RU" altLang="ru-RU" sz="1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2A28EE8-877A-3A7A-DF15-A7B9CF39FB8E}"/>
              </a:ext>
            </a:extLst>
          </p:cNvPr>
          <p:cNvSpPr/>
          <p:nvPr/>
        </p:nvSpPr>
        <p:spPr>
          <a:xfrm>
            <a:off x="4427125" y="4633388"/>
            <a:ext cx="3976688" cy="461665"/>
          </a:xfrm>
          <a:prstGeom prst="rect">
            <a:avLst/>
          </a:prstGeom>
          <a:solidFill>
            <a:schemeClr val="bg1"/>
          </a:solidFill>
          <a:ln>
            <a:solidFill>
              <a:srgbClr val="203864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Әкелердің тәрбиелеу үдерісімен айналыспауы, балаларға әкелердің көңіл бөлуінің жетіспеуі</a:t>
            </a:r>
            <a:endParaRPr kumimoji="0" lang="ru-RU" altLang="ru-RU" sz="1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AD786F-9D07-4527-8CBA-FF2220273B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tabLst/>
              <a:defRPr/>
            </a:pPr>
            <a:fld id="{1578F15F-6D39-4EBD-A74D-6F1EEB873FA3}" type="slidenum">
              <a:rPr kumimoji="0" lang="ru-RU" altLang="ru-RU" sz="13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  <a:tabLst/>
                <a:defRPr/>
              </a:pPr>
              <a:t>2</a:t>
            </a:fld>
            <a:endParaRPr kumimoji="0" lang="ru-RU" altLang="ru-RU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Прямоугольник 8">
            <a:extLst>
              <a:ext uri="{FF2B5EF4-FFF2-40B4-BE49-F238E27FC236}">
                <a16:creationId xmlns:a16="http://schemas.microsoft.com/office/drawing/2014/main" id="{79348F38-06D8-C1D3-8C8D-1A8F2D947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936" y="79937"/>
            <a:ext cx="68021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ЖОБАНЫҢ ӨЗЕКТІЛІГІ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6F9DFD0-6970-B5D5-2480-3E856CE99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04" y="6380946"/>
            <a:ext cx="744855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altLang="ru-RU" sz="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Статистикалық</a:t>
            </a:r>
            <a:r>
              <a:rPr kumimoji="0" lang="ru-RU" altLang="ru-RU" sz="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altLang="ru-RU" sz="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деректер</a:t>
            </a:r>
            <a:r>
              <a:rPr kumimoji="0" lang="ru-RU" altLang="ru-RU" sz="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altLang="ru-RU" sz="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көзі</a:t>
            </a:r>
            <a:r>
              <a:rPr kumimoji="0" lang="ru-RU" altLang="ru-RU" sz="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altLang="ru-RU" sz="500" b="0" i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</a:t>
            </a:r>
            <a:r>
              <a:rPr kumimoji="0" lang="ru-RU" altLang="ru-RU" sz="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Аналитический отчет «Родители Казахстана: роль в образовании и воспитании детей в </a:t>
            </a:r>
            <a:r>
              <a:rPr kumimoji="0" lang="ru-RU" altLang="ru-RU" sz="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постпандемию</a:t>
            </a:r>
            <a:r>
              <a:rPr kumimoji="0" lang="ru-RU" altLang="ru-RU" sz="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»: </a:t>
            </a:r>
            <a:r>
              <a:rPr kumimoji="0" lang="ru-RU" altLang="ru-RU" sz="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Ирсалиев</a:t>
            </a:r>
            <a:r>
              <a:rPr kumimoji="0" lang="ru-RU" altLang="ru-RU" sz="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С.А., </a:t>
            </a:r>
            <a:r>
              <a:rPr kumimoji="0" lang="ru-RU" altLang="ru-RU" sz="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Камзолдаев</a:t>
            </a:r>
            <a:r>
              <a:rPr kumimoji="0" lang="ru-RU" altLang="ru-RU" sz="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М.Б., </a:t>
            </a:r>
            <a:r>
              <a:rPr kumimoji="0" lang="ru-RU" altLang="ru-RU" sz="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Абуов</a:t>
            </a:r>
            <a:r>
              <a:rPr kumimoji="0" lang="ru-RU" altLang="ru-RU" sz="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Б.Б., </a:t>
            </a:r>
            <a:r>
              <a:rPr kumimoji="0" lang="ru-RU" altLang="ru-RU" sz="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Ахметжанова</a:t>
            </a:r>
            <a:r>
              <a:rPr kumimoji="0" lang="ru-RU" altLang="ru-RU" sz="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А.А., </a:t>
            </a:r>
            <a:r>
              <a:rPr kumimoji="0" lang="ru-RU" altLang="ru-RU" sz="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Сыздыкбаева</a:t>
            </a:r>
            <a:r>
              <a:rPr kumimoji="0" lang="ru-RU" altLang="ru-RU" sz="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Р.С. – г. </a:t>
            </a:r>
            <a:r>
              <a:rPr kumimoji="0" lang="ru-RU" altLang="ru-RU" sz="5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Нур</a:t>
            </a:r>
            <a:r>
              <a:rPr kumimoji="0" lang="ru-RU" altLang="ru-RU" sz="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-Султан: Общественное объединение «Центр анализа и стратегии «Белес», 2022. – 251 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altLang="ru-RU" sz="500" b="0" i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</a:t>
            </a:r>
            <a:r>
              <a:rPr kumimoji="0" lang="ru-RU" altLang="ru-RU" sz="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Национальный доклад «Казахстанские семьи-2022»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altLang="ru-RU" sz="500" b="0" i="1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</a:t>
            </a:r>
            <a:r>
              <a:rPr kumimoji="0" lang="ru-RU" altLang="ru-RU" sz="5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Социологическое исследование КИОР </a:t>
            </a:r>
          </a:p>
        </p:txBody>
      </p:sp>
      <p:sp>
        <p:nvSpPr>
          <p:cNvPr id="5" name="Прямоугольник 16">
            <a:extLst>
              <a:ext uri="{FF2B5EF4-FFF2-40B4-BE49-F238E27FC236}">
                <a16:creationId xmlns:a16="http://schemas.microsoft.com/office/drawing/2014/main" id="{2BC6A1C5-DDBB-E021-0437-48EEFC967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80" y="477980"/>
            <a:ext cx="3952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alt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АҒЫМДАҒЫ ЖАҒДАЙ</a:t>
            </a:r>
          </a:p>
        </p:txBody>
      </p:sp>
      <p:sp>
        <p:nvSpPr>
          <p:cNvPr id="6" name="TextBox 9301">
            <a:extLst>
              <a:ext uri="{FF2B5EF4-FFF2-40B4-BE49-F238E27FC236}">
                <a16:creationId xmlns:a16="http://schemas.microsoft.com/office/drawing/2014/main" id="{491B2924-4099-3625-A611-E0B9F31E0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85" y="5354348"/>
            <a:ext cx="40816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Әкелер</a:t>
            </a: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мен </a:t>
            </a: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балалардың</a:t>
            </a: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</a:t>
            </a: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бірге</a:t>
            </a: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бос </a:t>
            </a: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уақытын</a:t>
            </a: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өткізуі</a:t>
            </a: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– </a:t>
            </a: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отбасының</a:t>
            </a: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3,4%</a:t>
            </a:r>
            <a:endParaRPr kumimoji="0" lang="ru-RU" altLang="ru-RU" sz="9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TextBox 9301">
            <a:extLst>
              <a:ext uri="{FF2B5EF4-FFF2-40B4-BE49-F238E27FC236}">
                <a16:creationId xmlns:a16="http://schemas.microsoft.com/office/drawing/2014/main" id="{A65391B9-0F98-416C-6471-3EC2F6312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85" y="2554581"/>
            <a:ext cx="3703637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2021 ж. 9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айы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бойынша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–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105,3 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мың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2022 ж. 9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айы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бойынша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–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98,3 тыс.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ҚР СЖРА ҰСБ,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Ranking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.</a:t>
            </a:r>
            <a:r>
              <a:rPr kumimoji="0" lang="en-US" sz="11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kz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деректеріне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сәйкес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TextBox 9301">
            <a:extLst>
              <a:ext uri="{FF2B5EF4-FFF2-40B4-BE49-F238E27FC236}">
                <a16:creationId xmlns:a16="http://schemas.microsoft.com/office/drawing/2014/main" id="{DBD07E85-C030-124A-C441-85F8C959D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79" y="1392407"/>
            <a:ext cx="3715765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2022ж.: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48 239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ажырасу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жағдай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ы/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140 25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6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некелесу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жағдайы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(34,4%)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ҚР СЖРА ҰСБ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деректеріне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сәйкес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TextBox 9301">
            <a:extLst>
              <a:ext uri="{FF2B5EF4-FFF2-40B4-BE49-F238E27FC236}">
                <a16:creationId xmlns:a16="http://schemas.microsoft.com/office/drawing/2014/main" id="{2508BE2F-EB0C-3BD0-4707-E8A94EB6D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2650275"/>
            <a:ext cx="3506787" cy="15275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Еңбексүйгіштік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2020 ж. - 64,1%, 2021 ж. - 61,0%, 2022 ж. - 33,8% 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Үлкенге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sz="1100" b="1" i="1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құрмет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2020 ж. - 54,9%,  2021 ж. - 61,3%,  2022 ж. - 25,3%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Отансүйгіштік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2020 ж. - 16,4%,  2021 ж. - 16,5%,  2022 ж. - 7,1% </a:t>
            </a: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Әділеттілік</a:t>
            </a: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: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2020 ж. - 16,2%, 2021 ж. - 25,9%, 2022 ж. - 7,1%</a:t>
            </a:r>
            <a:endParaRPr kumimoji="0" lang="ru-RU" altLang="ru-RU" sz="12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TextBox 9301">
            <a:extLst>
              <a:ext uri="{FF2B5EF4-FFF2-40B4-BE49-F238E27FC236}">
                <a16:creationId xmlns:a16="http://schemas.microsoft.com/office/drawing/2014/main" id="{C457278C-4DB3-E401-3FB9-60B8CDCF4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4694374"/>
            <a:ext cx="36850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Махаббат</a:t>
            </a: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– </a:t>
            </a: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39,5%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Сенім</a:t>
            </a: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мен </a:t>
            </a: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өзара</a:t>
            </a: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түсіністік</a:t>
            </a: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– </a:t>
            </a: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25,4%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F3B6C5CF-CBC8-0FFA-E2CB-3C50C4D54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9485" y="3988415"/>
            <a:ext cx="39934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Мектепке</a:t>
            </a: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бармайтын</a:t>
            </a: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ата-аналар</a:t>
            </a: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 </a:t>
            </a: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42 %</a:t>
            </a: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Өте</a:t>
            </a: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сирек</a:t>
            </a: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не </a:t>
            </a: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мүлдем</a:t>
            </a: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қызықпайтын</a:t>
            </a: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alt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ата-аналар</a:t>
            </a: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- 30 %</a:t>
            </a:r>
            <a:endParaRPr kumimoji="0" lang="ru-RU" alt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A30F3898-166D-F215-F5D7-A0C1A692C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5102" y="1385241"/>
            <a:ext cx="422278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2009 ж. –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15,1%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тек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анасы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мен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баласынан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тұратын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отбасы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2021 ж.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19,5%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 – тек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анасы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мен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баласынан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тұратын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отбасы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ҚР СЖРА ҰСБ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деректеріне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сәйкес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0D4FC49-523C-DAD0-BFFB-12E88FB5B19D}"/>
              </a:ext>
            </a:extLst>
          </p:cNvPr>
          <p:cNvSpPr/>
          <p:nvPr/>
        </p:nvSpPr>
        <p:spPr>
          <a:xfrm>
            <a:off x="241034" y="893694"/>
            <a:ext cx="3673898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Ажырасу жағдайының некелесу жағдайларына ара қатынасы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6A04157-408E-CD40-50D8-B19D90C59246}"/>
              </a:ext>
            </a:extLst>
          </p:cNvPr>
          <p:cNvSpPr/>
          <p:nvPr/>
        </p:nvSpPr>
        <p:spPr>
          <a:xfrm>
            <a:off x="238125" y="2129575"/>
            <a:ext cx="369552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Балалар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alt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бойында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alt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құндылықтар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alt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деңгейінің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alt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төмендеуі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590630A-2960-B04A-B12A-726AD5514506}"/>
              </a:ext>
            </a:extLst>
          </p:cNvPr>
          <p:cNvSpPr/>
          <p:nvPr/>
        </p:nvSpPr>
        <p:spPr>
          <a:xfrm>
            <a:off x="238125" y="4204315"/>
            <a:ext cx="369552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Отбасындағы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alt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эмоционалды-психологиялық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alt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жақындықтың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alt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төмендеуі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4E39B28-1A83-ED01-79E7-0C717113CA4C}"/>
              </a:ext>
            </a:extLst>
          </p:cNvPr>
          <p:cNvSpPr/>
          <p:nvPr/>
        </p:nvSpPr>
        <p:spPr>
          <a:xfrm>
            <a:off x="8686862" y="880328"/>
            <a:ext cx="34647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Қазақстандық отбасының мәселелері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kk-KZ" sz="1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■ </a:t>
            </a:r>
            <a:r>
              <a:rPr kumimoji="0" lang="kk-KZ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Отбасы институтындағы құндылықтар дың төмендеуі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■ Отбасы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құруды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және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ата-ана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болуды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жоспарлауға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бейқам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қарау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■ 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Ата-ана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мен бала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қарым-қатынасының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құлдырауы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■ </a:t>
            </a:r>
            <a:r>
              <a:rPr kumimoji="0" lang="ru-RU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Ұлттық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мәдениетпен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байланыстың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болмауы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■ </a:t>
            </a:r>
            <a:r>
              <a:rPr kumimoji="0" lang="ru-RU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Девиантты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қалыптағы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ата-ана</a:t>
            </a:r>
            <a:endParaRPr kumimoji="0" lang="ru-RU" sz="14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(бала </a:t>
            </a:r>
            <a:r>
              <a:rPr kumimoji="0" lang="ru-RU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тәрбиелеудегі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білімнің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жеткіліксіздігі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алкоголизм, наркомания </a:t>
            </a:r>
            <a:r>
              <a:rPr kumimoji="0" lang="ru-RU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және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1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т.б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826FCE74-FACD-1200-D8B8-6B5A6960ACFB}"/>
              </a:ext>
            </a:extLst>
          </p:cNvPr>
          <p:cNvSpPr/>
          <p:nvPr/>
        </p:nvSpPr>
        <p:spPr>
          <a:xfrm>
            <a:off x="246063" y="5137803"/>
            <a:ext cx="3695520" cy="46166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Тұрмыстық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зорлық-зомбылық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фактілерінің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көбеюі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E1CB7EB-F8FB-E2B3-6413-BB6C76CD5C6F}"/>
              </a:ext>
            </a:extLst>
          </p:cNvPr>
          <p:cNvSpPr/>
          <p:nvPr/>
        </p:nvSpPr>
        <p:spPr>
          <a:xfrm>
            <a:off x="217880" y="5688582"/>
            <a:ext cx="417160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2021 ж.: 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61 464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жағдай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тіркелген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2022 ж., 9 ау. –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100 000 аса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жағдай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тіркелген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factcheck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r>
              <a:rPr kumimoji="0" lang="en-US" sz="11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kz</a:t>
            </a:r>
            <a:r>
              <a:rPr kumimoji="0" lang="kk-KZ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деректеріне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сәйкес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Стрелка вниз 25">
            <a:extLst>
              <a:ext uri="{FF2B5EF4-FFF2-40B4-BE49-F238E27FC236}">
                <a16:creationId xmlns:a16="http://schemas.microsoft.com/office/drawing/2014/main" id="{D63C74AE-CD66-9B04-47E0-9AB00815E0D5}"/>
              </a:ext>
            </a:extLst>
          </p:cNvPr>
          <p:cNvSpPr/>
          <p:nvPr/>
        </p:nvSpPr>
        <p:spPr>
          <a:xfrm>
            <a:off x="10247356" y="4060165"/>
            <a:ext cx="534838" cy="381114"/>
          </a:xfrm>
          <a:prstGeom prst="downArrow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4559FCB-A178-64B5-00A9-F24528FAF05F}"/>
              </a:ext>
            </a:extLst>
          </p:cNvPr>
          <p:cNvSpPr/>
          <p:nvPr/>
        </p:nvSpPr>
        <p:spPr>
          <a:xfrm>
            <a:off x="8942464" y="4441279"/>
            <a:ext cx="31446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ШЕШІМІ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sz="16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Ата-аналарға жүйелі психологиялық-педагогикалық білім беру </a:t>
            </a:r>
            <a:endParaRPr kumimoji="0" lang="ru-RU" sz="16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030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666644"/>
              </p:ext>
            </p:extLst>
          </p:nvPr>
        </p:nvGraphicFramePr>
        <p:xfrm>
          <a:off x="612004" y="457200"/>
          <a:ext cx="11406752" cy="619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8935084B-ED3A-4BC0-ACF9-653391F70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9404" y="959417"/>
            <a:ext cx="65" cy="40524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KZ" altLang="ru-K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4D6DE03-6CAC-4D7A-B5BB-72150AE114D1}"/>
              </a:ext>
            </a:extLst>
          </p:cNvPr>
          <p:cNvSpPr/>
          <p:nvPr/>
        </p:nvSpPr>
        <p:spPr>
          <a:xfrm>
            <a:off x="1373643" y="1505937"/>
            <a:ext cx="2483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тұқым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қуалаушылық</a:t>
            </a:r>
            <a:endParaRPr lang="ru-K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BA26D59-F05A-4341-A19B-79DFA6CA3076}"/>
              </a:ext>
            </a:extLst>
          </p:cNvPr>
          <p:cNvSpPr/>
          <p:nvPr/>
        </p:nvSpPr>
        <p:spPr>
          <a:xfrm>
            <a:off x="1815919" y="2219165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ата-аналар</a:t>
            </a:r>
            <a:endParaRPr lang="ru-KZ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CFF0E6-724C-419F-BAF3-2CD012EEE0CC}"/>
              </a:ext>
            </a:extLst>
          </p:cNvPr>
          <p:cNvSpPr/>
          <p:nvPr/>
        </p:nvSpPr>
        <p:spPr>
          <a:xfrm>
            <a:off x="1737524" y="2932393"/>
            <a:ext cx="1755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 орта</a:t>
            </a:r>
            <a:endParaRPr lang="ru-K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924B817-EC01-4512-9415-99008B85648C}"/>
              </a:ext>
            </a:extLst>
          </p:cNvPr>
          <p:cNvSpPr/>
          <p:nvPr/>
        </p:nvSpPr>
        <p:spPr>
          <a:xfrm>
            <a:off x="1373643" y="3645621"/>
            <a:ext cx="269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балабақша және мектеп</a:t>
            </a:r>
            <a:endParaRPr lang="ru-KZ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23E9B41-5953-4855-BCD9-7BB9D5C7D57B}"/>
              </a:ext>
            </a:extLst>
          </p:cNvPr>
          <p:cNvSpPr/>
          <p:nvPr/>
        </p:nvSpPr>
        <p:spPr>
          <a:xfrm>
            <a:off x="776494" y="1505937"/>
            <a:ext cx="432659" cy="4668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K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033A86A-C854-4ED3-AE70-5073ABA76D39}"/>
              </a:ext>
            </a:extLst>
          </p:cNvPr>
          <p:cNvSpPr/>
          <p:nvPr/>
        </p:nvSpPr>
        <p:spPr>
          <a:xfrm>
            <a:off x="0" y="131364"/>
            <a:ext cx="457200" cy="82805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6891C3A-172F-4612-83DD-0E0534A91849}"/>
              </a:ext>
            </a:extLst>
          </p:cNvPr>
          <p:cNvSpPr/>
          <p:nvPr/>
        </p:nvSpPr>
        <p:spPr>
          <a:xfrm>
            <a:off x="612003" y="121212"/>
            <a:ext cx="11406157" cy="828053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BC0BE87-6E76-461A-8427-BFDBCA23CA98}"/>
              </a:ext>
            </a:extLst>
          </p:cNvPr>
          <p:cNvSpPr/>
          <p:nvPr/>
        </p:nvSpPr>
        <p:spPr>
          <a:xfrm>
            <a:off x="992823" y="173588"/>
            <a:ext cx="10827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KZ" altLang="ru-KZ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 тәрбиесіне кім және қаншалықты әсер етеді?</a:t>
            </a:r>
            <a:r>
              <a:rPr lang="ru-KZ" altLang="ru-K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altLang="ru-KZ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4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A9C320A-5AF9-5D7B-2649-01E291D4213D}"/>
              </a:ext>
            </a:extLst>
          </p:cNvPr>
          <p:cNvCxnSpPr/>
          <p:nvPr/>
        </p:nvCxnSpPr>
        <p:spPr>
          <a:xfrm>
            <a:off x="4788" y="6727483"/>
            <a:ext cx="12196788" cy="0"/>
          </a:xfrm>
          <a:prstGeom prst="line">
            <a:avLst/>
          </a:prstGeom>
          <a:ln w="28575">
            <a:solidFill>
              <a:srgbClr val="D49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B4F5823-583A-E495-125D-3365BA6590F0}"/>
              </a:ext>
            </a:extLst>
          </p:cNvPr>
          <p:cNvSpPr txBox="1"/>
          <p:nvPr/>
        </p:nvSpPr>
        <p:spPr>
          <a:xfrm>
            <a:off x="1062399" y="298155"/>
            <a:ext cx="1030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5B9BD5">
                    <a:lumMod val="50000"/>
                  </a:srgbClr>
                </a:solidFill>
                <a:ea typeface="Cambria Math" panose="02040503050406030204" pitchFamily="18" charset="0"/>
              </a:rPr>
              <a:t>АТА-АНАЛАРДЫ ПЕДАГОГИКАЛЫҚ ҚОЛДАУ ОРТАЛЫҒЫ</a:t>
            </a: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A80695E3-B5CD-6820-D060-ABE453323394}"/>
              </a:ext>
            </a:extLst>
          </p:cNvPr>
          <p:cNvCxnSpPr>
            <a:cxnSpLocks/>
          </p:cNvCxnSpPr>
          <p:nvPr/>
        </p:nvCxnSpPr>
        <p:spPr>
          <a:xfrm>
            <a:off x="6103182" y="3669371"/>
            <a:ext cx="0" cy="3058112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3"/>
          <p:cNvSpPr txBox="1">
            <a:spLocks noChangeArrowheads="1"/>
          </p:cNvSpPr>
          <p:nvPr/>
        </p:nvSpPr>
        <p:spPr bwMode="auto">
          <a:xfrm>
            <a:off x="9193213" y="4967288"/>
            <a:ext cx="28559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 err="1">
                <a:ea typeface="Cambria Math" panose="02040503050406030204" pitchFamily="18" charset="0"/>
              </a:rPr>
              <a:t>Әлеуметтік</a:t>
            </a:r>
            <a:r>
              <a:rPr lang="ru-RU" altLang="ru-RU" dirty="0"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ea typeface="Cambria Math" panose="02040503050406030204" pitchFamily="18" charset="0"/>
              </a:rPr>
              <a:t>серіктестікке</a:t>
            </a:r>
            <a:r>
              <a:rPr lang="ru-RU" altLang="ru-RU" dirty="0"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ea typeface="Cambria Math" panose="02040503050406030204" pitchFamily="18" charset="0"/>
              </a:rPr>
              <a:t>басымдық</a:t>
            </a:r>
            <a:r>
              <a:rPr lang="ru-RU" altLang="ru-RU" dirty="0">
                <a:ea typeface="Cambria Math" panose="02040503050406030204" pitchFamily="18" charset="0"/>
              </a:rPr>
              <a:t> беру, </a:t>
            </a:r>
            <a:r>
              <a:rPr lang="ru-RU" altLang="ru-RU" dirty="0" err="1">
                <a:ea typeface="Cambria Math" panose="02040503050406030204" pitchFamily="18" charset="0"/>
              </a:rPr>
              <a:t>ресурстық</a:t>
            </a:r>
            <a:r>
              <a:rPr lang="ru-RU" altLang="ru-RU" dirty="0"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ea typeface="Cambria Math" panose="02040503050406030204" pitchFamily="18" charset="0"/>
              </a:rPr>
              <a:t>ұйымдар</a:t>
            </a:r>
            <a:r>
              <a:rPr lang="ru-RU" altLang="ru-RU" dirty="0">
                <a:ea typeface="Cambria Math" panose="02040503050406030204" pitchFamily="18" charset="0"/>
              </a:rPr>
              <a:t> мен </a:t>
            </a:r>
            <a:r>
              <a:rPr lang="ru-RU" altLang="ru-RU" dirty="0" err="1">
                <a:ea typeface="Cambria Math" panose="02040503050406030204" pitchFamily="18" charset="0"/>
              </a:rPr>
              <a:t>біліктіікті</a:t>
            </a:r>
            <a:r>
              <a:rPr lang="ru-RU" altLang="ru-RU" dirty="0"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ea typeface="Cambria Math" panose="02040503050406030204" pitchFamily="18" charset="0"/>
              </a:rPr>
              <a:t>эксперттерді</a:t>
            </a:r>
            <a:r>
              <a:rPr lang="ru-RU" altLang="ru-RU" dirty="0"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ea typeface="Cambria Math" panose="02040503050406030204" pitchFamily="18" charset="0"/>
              </a:rPr>
              <a:t>тарту</a:t>
            </a:r>
            <a:r>
              <a:rPr lang="ru-RU" altLang="ru-RU" dirty="0">
                <a:ea typeface="Cambria Math" panose="02040503050406030204" pitchFamily="18" charset="0"/>
              </a:rPr>
              <a:t>;</a:t>
            </a:r>
          </a:p>
        </p:txBody>
      </p:sp>
      <p:sp>
        <p:nvSpPr>
          <p:cNvPr id="42" name="Прямоугольник 18"/>
          <p:cNvSpPr>
            <a:spLocks noChangeArrowheads="1"/>
          </p:cNvSpPr>
          <p:nvPr/>
        </p:nvSpPr>
        <p:spPr bwMode="auto">
          <a:xfrm>
            <a:off x="642938" y="1498275"/>
            <a:ext cx="6096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sz="1800" b="1" dirty="0" err="1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Мақсаты</a:t>
            </a:r>
            <a:r>
              <a:rPr lang="ru-RU" altLang="ru-RU" sz="1800" b="1" dirty="0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: </a:t>
            </a:r>
            <a:r>
              <a:rPr lang="ru-RU" altLang="ru-RU" sz="1800" b="1" dirty="0" err="1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тұлғаның</a:t>
            </a:r>
            <a:r>
              <a:rPr lang="ru-RU" altLang="ru-RU" sz="1800" b="1" dirty="0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 </a:t>
            </a:r>
            <a:r>
              <a:rPr lang="ru-RU" altLang="ru-RU" sz="1800" b="1" dirty="0" err="1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үйлесімді</a:t>
            </a:r>
            <a:r>
              <a:rPr lang="ru-RU" altLang="ru-RU" sz="1800" b="1" dirty="0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 </a:t>
            </a:r>
            <a:r>
              <a:rPr lang="ru-RU" altLang="ru-RU" sz="1800" b="1" dirty="0" err="1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дамуын</a:t>
            </a:r>
            <a:r>
              <a:rPr lang="ru-RU" altLang="ru-RU" sz="1800" b="1" dirty="0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 </a:t>
            </a:r>
            <a:r>
              <a:rPr lang="ru-RU" altLang="ru-RU" sz="1800" b="1" dirty="0" err="1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қамтамасыз</a:t>
            </a:r>
            <a:r>
              <a:rPr lang="ru-RU" altLang="ru-RU" sz="1800" b="1" dirty="0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 </a:t>
            </a:r>
            <a:r>
              <a:rPr lang="ru-RU" altLang="ru-RU" sz="1800" b="1" dirty="0" err="1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ету</a:t>
            </a:r>
            <a:r>
              <a:rPr lang="ru-RU" altLang="ru-RU" sz="1800" b="1" dirty="0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 </a:t>
            </a:r>
            <a:r>
              <a:rPr lang="ru-RU" altLang="ru-RU" sz="1800" b="1" dirty="0" err="1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үшін</a:t>
            </a:r>
            <a:r>
              <a:rPr lang="ru-RU" altLang="ru-RU" sz="1800" b="1" dirty="0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 орта </a:t>
            </a:r>
            <a:r>
              <a:rPr lang="ru-RU" altLang="ru-RU" sz="1800" b="1" dirty="0" err="1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білім</a:t>
            </a:r>
            <a:r>
              <a:rPr lang="ru-RU" altLang="ru-RU" sz="1800" b="1" dirty="0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 беру </a:t>
            </a:r>
            <a:r>
              <a:rPr lang="ru-RU" altLang="ru-RU" sz="1800" b="1" dirty="0" err="1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ұйымдары</a:t>
            </a:r>
            <a:r>
              <a:rPr lang="ru-RU" altLang="ru-RU" sz="1800" b="1" dirty="0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 мен </a:t>
            </a:r>
            <a:r>
              <a:rPr lang="ru-RU" altLang="ru-RU" sz="1800" b="1" dirty="0" err="1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ата-аналар</a:t>
            </a:r>
            <a:r>
              <a:rPr lang="ru-RU" altLang="ru-RU" sz="1800" b="1" dirty="0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 </a:t>
            </a:r>
            <a:r>
              <a:rPr lang="ru-RU" altLang="ru-RU" sz="1800" b="1" dirty="0" err="1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арасындағы</a:t>
            </a:r>
            <a:r>
              <a:rPr lang="ru-RU" altLang="ru-RU" sz="1800" b="1" dirty="0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 </a:t>
            </a:r>
            <a:r>
              <a:rPr lang="ru-RU" altLang="ru-RU" sz="1800" b="1" dirty="0" err="1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тиімді</a:t>
            </a:r>
            <a:r>
              <a:rPr lang="ru-RU" altLang="ru-RU" sz="1800" b="1" dirty="0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 </a:t>
            </a:r>
            <a:r>
              <a:rPr lang="ru-RU" altLang="ru-RU" sz="1800" b="1" dirty="0" err="1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өзара</a:t>
            </a:r>
            <a:r>
              <a:rPr lang="ru-RU" altLang="ru-RU" sz="1800" b="1" dirty="0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 </a:t>
            </a:r>
            <a:r>
              <a:rPr lang="ru-RU" altLang="ru-RU" sz="1800" b="1" dirty="0" err="1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әрекеттестік</a:t>
            </a:r>
            <a:r>
              <a:rPr lang="ru-RU" altLang="ru-RU" sz="1800" b="1" dirty="0">
                <a:solidFill>
                  <a:srgbClr val="5B9BD5">
                    <a:lumMod val="50000"/>
                  </a:srgbClr>
                </a:solidFill>
                <a:latin typeface="Arial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93738" y="2841109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800" b="1" dirty="0" err="1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Орталықтың</a:t>
            </a:r>
            <a:r>
              <a:rPr lang="ru-RU" sz="18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міндеттері</a:t>
            </a:r>
            <a:r>
              <a:rPr lang="ru-RU" sz="18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7" name="Прямоугольник 28"/>
          <p:cNvSpPr>
            <a:spLocks noChangeArrowheads="1"/>
          </p:cNvSpPr>
          <p:nvPr/>
        </p:nvSpPr>
        <p:spPr bwMode="auto">
          <a:xfrm>
            <a:off x="642938" y="4484688"/>
            <a:ext cx="337464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kk-KZ" altLang="ru-RU" sz="1800" b="1" dirty="0">
                <a:solidFill>
                  <a:srgbClr val="5B9BD5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</a:t>
            </a:r>
            <a:r>
              <a:rPr lang="ru-RU" altLang="ru-RU" sz="1800" b="1" dirty="0">
                <a:solidFill>
                  <a:srgbClr val="5B9BD5">
                    <a:lumMod val="50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ҮЗЕГЕ АСЫРУ ПРИНЦИПТЕРІ</a:t>
            </a:r>
          </a:p>
        </p:txBody>
      </p:sp>
      <p:sp>
        <p:nvSpPr>
          <p:cNvPr id="58" name="Прямоугольник 29"/>
          <p:cNvSpPr>
            <a:spLocks noChangeArrowheads="1"/>
          </p:cNvSpPr>
          <p:nvPr/>
        </p:nvSpPr>
        <p:spPr bwMode="auto">
          <a:xfrm>
            <a:off x="747964" y="4999038"/>
            <a:ext cx="22971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 err="1">
                <a:ea typeface="Cambria Math" panose="02040503050406030204" pitchFamily="18" charset="0"/>
              </a:rPr>
              <a:t>Ұлттық</a:t>
            </a:r>
            <a:r>
              <a:rPr lang="ru-RU" altLang="ru-RU" dirty="0"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ea typeface="Cambria Math" panose="02040503050406030204" pitchFamily="18" charset="0"/>
              </a:rPr>
              <a:t>мәдениет</a:t>
            </a:r>
            <a:r>
              <a:rPr lang="ru-RU" altLang="ru-RU" dirty="0">
                <a:ea typeface="Cambria Math" panose="02040503050406030204" pitchFamily="18" charset="0"/>
              </a:rPr>
              <a:t>, </a:t>
            </a:r>
            <a:r>
              <a:rPr lang="ru-RU" altLang="ru-RU" dirty="0" err="1">
                <a:ea typeface="Cambria Math" panose="02040503050406030204" pitchFamily="18" charset="0"/>
              </a:rPr>
              <a:t>құндылықтар</a:t>
            </a:r>
            <a:r>
              <a:rPr lang="ru-RU" altLang="ru-RU" dirty="0">
                <a:ea typeface="Cambria Math" panose="02040503050406030204" pitchFamily="18" charset="0"/>
              </a:rPr>
              <a:t> мен </a:t>
            </a:r>
            <a:r>
              <a:rPr lang="ru-RU" altLang="ru-RU" dirty="0" err="1">
                <a:ea typeface="Cambria Math" panose="02040503050406030204" pitchFamily="18" charset="0"/>
              </a:rPr>
              <a:t>дәстүрлердің</a:t>
            </a:r>
            <a:r>
              <a:rPr lang="ru-RU" altLang="ru-RU" dirty="0"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ea typeface="Cambria Math" panose="02040503050406030204" pitchFamily="18" charset="0"/>
              </a:rPr>
              <a:t>сабақтастығы</a:t>
            </a:r>
            <a:r>
              <a:rPr lang="ru-RU" altLang="ru-RU" dirty="0">
                <a:ea typeface="Cambria Math" panose="02040503050406030204" pitchFamily="18" charset="0"/>
              </a:rPr>
              <a:t>;</a:t>
            </a:r>
          </a:p>
        </p:txBody>
      </p:sp>
      <p:sp>
        <p:nvSpPr>
          <p:cNvPr id="60" name="Прямоугольник 30"/>
          <p:cNvSpPr>
            <a:spLocks noChangeArrowheads="1"/>
          </p:cNvSpPr>
          <p:nvPr/>
        </p:nvSpPr>
        <p:spPr bwMode="auto">
          <a:xfrm>
            <a:off x="3398838" y="5030756"/>
            <a:ext cx="33448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 err="1">
                <a:ea typeface="Cambria Math" panose="02040503050406030204" pitchFamily="18" charset="0"/>
              </a:rPr>
              <a:t>Үдерістің</a:t>
            </a:r>
            <a:r>
              <a:rPr lang="ru-RU" altLang="ru-RU" dirty="0"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ea typeface="Cambria Math" panose="02040503050406030204" pitchFamily="18" charset="0"/>
              </a:rPr>
              <a:t>гуманистік</a:t>
            </a:r>
            <a:r>
              <a:rPr lang="ru-RU" altLang="ru-RU" dirty="0"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ea typeface="Cambria Math" panose="02040503050406030204" pitchFamily="18" charset="0"/>
              </a:rPr>
              <a:t>бағыттылығы</a:t>
            </a:r>
            <a:r>
              <a:rPr lang="ru-RU" altLang="ru-RU" dirty="0">
                <a:ea typeface="Cambria Math" panose="02040503050406030204" pitchFamily="18" charset="0"/>
              </a:rPr>
              <a:t>;</a:t>
            </a:r>
          </a:p>
        </p:txBody>
      </p:sp>
      <p:sp>
        <p:nvSpPr>
          <p:cNvPr id="61" name="Прямоугольник 31"/>
          <p:cNvSpPr>
            <a:spLocks noChangeArrowheads="1"/>
          </p:cNvSpPr>
          <p:nvPr/>
        </p:nvSpPr>
        <p:spPr bwMode="auto">
          <a:xfrm>
            <a:off x="3398838" y="5827713"/>
            <a:ext cx="34686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 err="1">
                <a:ea typeface="Cambria Math" panose="02040503050406030204" pitchFamily="18" charset="0"/>
              </a:rPr>
              <a:t>Ата</a:t>
            </a:r>
            <a:r>
              <a:rPr lang="ru-RU" altLang="ru-RU" dirty="0">
                <a:ea typeface="Cambria Math" panose="02040503050406030204" pitchFamily="18" charset="0"/>
              </a:rPr>
              <a:t>-</a:t>
            </a:r>
            <a:r>
              <a:rPr lang="kk-KZ" altLang="ru-RU" dirty="0">
                <a:ea typeface="Cambria Math" panose="02040503050406030204" pitchFamily="18" charset="0"/>
              </a:rPr>
              <a:t>аналарға дифференциалды және жекелей қолдау көрсету;</a:t>
            </a:r>
            <a:endParaRPr lang="ru-RU" altLang="ru-RU" dirty="0">
              <a:ea typeface="Cambria Math" panose="02040503050406030204" pitchFamily="18" charset="0"/>
            </a:endParaRPr>
          </a:p>
        </p:txBody>
      </p:sp>
      <p:sp>
        <p:nvSpPr>
          <p:cNvPr id="62" name="Прямоугольник 32"/>
          <p:cNvSpPr>
            <a:spLocks noChangeArrowheads="1"/>
          </p:cNvSpPr>
          <p:nvPr/>
        </p:nvSpPr>
        <p:spPr bwMode="auto">
          <a:xfrm>
            <a:off x="7107238" y="4999038"/>
            <a:ext cx="20955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altLang="ru-RU" dirty="0" err="1">
                <a:latin typeface="Arial"/>
                <a:ea typeface="Cambria Math" panose="02040503050406030204" pitchFamily="18" charset="0"/>
              </a:rPr>
              <a:t>Заманауи</a:t>
            </a:r>
            <a:r>
              <a:rPr lang="ru-RU" altLang="ru-RU" dirty="0">
                <a:latin typeface="Arial"/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latin typeface="Arial"/>
                <a:ea typeface="Cambria Math" panose="02040503050406030204" pitchFamily="18" charset="0"/>
              </a:rPr>
              <a:t>ғылым</a:t>
            </a:r>
            <a:r>
              <a:rPr lang="ru-RU" altLang="ru-RU" dirty="0">
                <a:latin typeface="Arial"/>
                <a:ea typeface="Cambria Math" panose="02040503050406030204" pitchFamily="18" charset="0"/>
              </a:rPr>
              <a:t> мен </a:t>
            </a:r>
            <a:r>
              <a:rPr lang="ru-RU" altLang="ru-RU" dirty="0" err="1">
                <a:latin typeface="Arial"/>
                <a:ea typeface="Cambria Math" panose="02040503050406030204" pitchFamily="18" charset="0"/>
              </a:rPr>
              <a:t>ттәжірибенің</a:t>
            </a:r>
            <a:r>
              <a:rPr lang="ru-RU" altLang="ru-RU" dirty="0">
                <a:latin typeface="Arial"/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latin typeface="Arial"/>
                <a:ea typeface="Cambria Math" panose="02040503050406030204" pitchFamily="18" charset="0"/>
              </a:rPr>
              <a:t>озық</a:t>
            </a:r>
            <a:r>
              <a:rPr lang="ru-RU" altLang="ru-RU" dirty="0">
                <a:latin typeface="Arial"/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latin typeface="Arial"/>
                <a:ea typeface="Cambria Math" panose="02040503050406030204" pitchFamily="18" charset="0"/>
              </a:rPr>
              <a:t>үлгілерін</a:t>
            </a:r>
            <a:r>
              <a:rPr lang="ru-RU" altLang="ru-RU" dirty="0">
                <a:latin typeface="Arial"/>
                <a:ea typeface="Cambria Math" panose="02040503050406030204" pitchFamily="18" charset="0"/>
              </a:rPr>
              <a:t> </a:t>
            </a:r>
            <a:r>
              <a:rPr lang="ru-RU" altLang="ru-RU" dirty="0" err="1">
                <a:latin typeface="Arial"/>
                <a:ea typeface="Cambria Math" panose="02040503050406030204" pitchFamily="18" charset="0"/>
              </a:rPr>
              <a:t>пайдалану</a:t>
            </a:r>
            <a:r>
              <a:rPr lang="ru-RU" altLang="ru-RU" dirty="0">
                <a:latin typeface="Arial"/>
                <a:ea typeface="Cambria Math" panose="02040503050406030204" pitchFamily="18" charset="0"/>
              </a:rPr>
              <a:t>;</a:t>
            </a: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3524250" y="5670550"/>
            <a:ext cx="2690813" cy="0"/>
          </a:xfrm>
          <a:prstGeom prst="line">
            <a:avLst/>
          </a:prstGeom>
          <a:ln w="19050">
            <a:solidFill>
              <a:srgbClr val="2A339C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Овал 63"/>
          <p:cNvSpPr/>
          <p:nvPr/>
        </p:nvSpPr>
        <p:spPr>
          <a:xfrm>
            <a:off x="457200" y="5124450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3152775" y="5124450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3152775" y="5895975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6918325" y="5083175"/>
            <a:ext cx="185738" cy="187325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9018588" y="5046663"/>
            <a:ext cx="187325" cy="18573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F65A28-E501-5681-EB20-701013910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3" y="1343541"/>
            <a:ext cx="2804822" cy="1497568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513595" y="3267146"/>
            <a:ext cx="3429000" cy="1146105"/>
          </a:xfrm>
          <a:prstGeom prst="rect">
            <a:avLst/>
          </a:prstGeom>
          <a:solidFill>
            <a:srgbClr val="F1F7F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90228" y="3267146"/>
            <a:ext cx="3784600" cy="1146105"/>
          </a:xfrm>
          <a:prstGeom prst="rect">
            <a:avLst/>
          </a:prstGeom>
          <a:solidFill>
            <a:srgbClr val="F1F7F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78825" y="3274390"/>
            <a:ext cx="3405188" cy="1143100"/>
          </a:xfrm>
          <a:prstGeom prst="rect">
            <a:avLst/>
          </a:prstGeom>
          <a:solidFill>
            <a:srgbClr val="F1F7F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3595" y="3235902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ea typeface="Cambria Math" panose="02040503050406030204" pitchFamily="18" charset="0"/>
                <a:cs typeface="Arial" panose="020B0604020202020204" pitchFamily="34" charset="0"/>
              </a:rPr>
              <a:t>балалардың саламаттығын қамтамасыз ету үшін ата-аналардың педагогикалық мәдениетін, психологиялық-педагогикалық және әлеуметтік құзыретін дамытуға арналған жүйелік педагогикалық қолдауды ұйымдастыру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90228" y="3525822"/>
            <a:ext cx="3697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200" dirty="0">
                <a:ea typeface="Cambria Math" panose="02040503050406030204" pitchFamily="18" charset="0"/>
                <a:cs typeface="Arial" panose="020B0604020202020204" pitchFamily="34" charset="0"/>
              </a:rPr>
              <a:t>балаларды тәрбиелеу мен дамытуда білім беру ұйымы және </a:t>
            </a:r>
            <a:r>
              <a:rPr lang="ru-RU" sz="1200" dirty="0" err="1">
                <a:ea typeface="Cambria Math" panose="02040503050406030204" pitchFamily="18" charset="0"/>
                <a:cs typeface="Arial" panose="020B0604020202020204" pitchFamily="34" charset="0"/>
              </a:rPr>
              <a:t>отбасы</a:t>
            </a:r>
            <a:r>
              <a:rPr lang="ru-RU" sz="1200" dirty="0">
                <a:ea typeface="Cambria Math" panose="02040503050406030204" pitchFamily="18" charset="0"/>
                <a:cs typeface="Arial" panose="020B0604020202020204" pitchFamily="34" charset="0"/>
              </a:rPr>
              <a:t> арасындағы өзара әрекеттестікті нығайту</a:t>
            </a:r>
            <a:endParaRPr lang="ru-RU" sz="1050" dirty="0"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618001-F8A8-0124-A400-126987E02877}"/>
              </a:ext>
            </a:extLst>
          </p:cNvPr>
          <p:cNvSpPr txBox="1"/>
          <p:nvPr/>
        </p:nvSpPr>
        <p:spPr>
          <a:xfrm>
            <a:off x="8436413" y="3477283"/>
            <a:ext cx="32900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ea typeface="Times New Roman" panose="02020603050405020304" pitchFamily="18" charset="0"/>
              </a:rPr>
              <a:t>балалардың саламаттығын үдерісте қамтамасыз ету бойынша балалардың тәрбиесі мен дамуына ата-ана жауапкершілігін арттыру  </a:t>
            </a:r>
          </a:p>
        </p:txBody>
      </p:sp>
    </p:spTree>
    <p:extLst>
      <p:ext uri="{BB962C8B-B14F-4D97-AF65-F5344CB8AC3E}">
        <p14:creationId xmlns:p14="http://schemas.microsoft.com/office/powerpoint/2010/main" val="1378082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AD786F-9D07-4527-8CBA-FF2220273B1A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  <a:tabLst/>
              <a:defRPr/>
            </a:pPr>
            <a:fld id="{1578F15F-6D39-4EBD-A74D-6F1EEB873FA3}" type="slidenum">
              <a:rPr kumimoji="0" lang="ru-RU" altLang="ru-RU" sz="13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Calibri"/>
                <a:buNone/>
                <a:tabLst/>
                <a:defRPr/>
              </a:pPr>
              <a:t>5</a:t>
            </a:fld>
            <a:endParaRPr kumimoji="0" lang="ru-RU" altLang="ru-RU" sz="13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" name="Прямоугольник 8">
            <a:extLst>
              <a:ext uri="{FF2B5EF4-FFF2-40B4-BE49-F238E27FC236}">
                <a16:creationId xmlns:a16="http://schemas.microsoft.com/office/drawing/2014/main" id="{79348F38-06D8-C1D3-8C8D-1A8F2D947F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192" y="348310"/>
            <a:ext cx="97724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Курстың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негізгі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 pitchFamily="34" charset="0"/>
              </a:rPr>
              <a:t>мазмұны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7542" y="5739436"/>
            <a:ext cx="99321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●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семинары-практикум,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тренингтер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 воркшоп,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іскерлік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ойындар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және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т.б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Дискуссиялық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сабақтар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(«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дөңгелек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үстел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», дискуссия,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талқылау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және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т.б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.);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●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вебинарлар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ата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аналарға сарапшылардың, мектептің психологиялық қызметінің, әлеуметтік және медициналық сала мамандардың онлайн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кеңестері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24413" y="1251874"/>
            <a:ext cx="3429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КОНЕЧНЫЕ РЕЗУЛЬТАТЫ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04192" y="965449"/>
            <a:ext cx="1044063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Когнитвті әл-ауқат</a:t>
            </a:r>
            <a:r>
              <a:rPr kumimoji="0" lang="kk-KZ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ойлау процестері мен  интеллектіні дамыту (генетика, </a:t>
            </a:r>
            <a:r>
              <a:rPr lang="kk-KZ" sz="1800" dirty="0">
                <a:solidFill>
                  <a:srgbClr val="0070C0"/>
                </a:solidFill>
              </a:rPr>
              <a:t>отбасылық орта</a:t>
            </a:r>
            <a:r>
              <a:rPr kumimoji="0" lang="kk-KZ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Әлеуметтік әл-ауқат</a:t>
            </a:r>
            <a:r>
              <a:rPr kumimoji="0" lang="kk-KZ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сыртқы қоршаған ортамен бетпе-бет келгендегі тұлғаның әлеуметтік тұрақтылығы.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Эмоционалды әл-ауқат</a:t>
            </a:r>
            <a:r>
              <a:rPr kumimoji="0" lang="kk-KZ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гуманды сезімдерді, басқа адамдарға болысу және оларды сезе білу қазақ халқының ұлттық дәстүрінің негізі ретінде.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kk-KZ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Физикалық әл-ауқат</a:t>
            </a:r>
            <a:r>
              <a:rPr kumimoji="0" lang="kk-KZ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ағзаның сыртқы ортаға бейімделуі, ағза мүшелерінің және жүйенің, иммунитеттің бірлескен жұмысы арқылы көрініс табады.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Ата</a:t>
            </a:r>
            <a:r>
              <a:rPr lang="ru-RU" sz="1800" dirty="0">
                <a:solidFill>
                  <a:srgbClr val="4472C4">
                    <a:lumMod val="75000"/>
                  </a:srgbClr>
                </a:solidFill>
              </a:rPr>
              <a:t>-</a:t>
            </a:r>
            <a:r>
              <a:rPr lang="kk-KZ" sz="1800" dirty="0">
                <a:solidFill>
                  <a:srgbClr val="4472C4">
                    <a:lumMod val="75000"/>
                  </a:srgbClr>
                </a:solidFill>
              </a:rPr>
              <a:t>аналарды педагогикалық ағарту мына бағдарламалардың  бірін таңдаумен іс асырылады: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800" b="1" dirty="0">
                <a:solidFill>
                  <a:srgbClr val="4472C4">
                    <a:lumMod val="75000"/>
                  </a:srgbClr>
                </a:solidFill>
              </a:rPr>
              <a:t>1-4 </a:t>
            </a:r>
            <a:r>
              <a:rPr lang="kk-KZ" sz="1800" b="1" dirty="0">
                <a:solidFill>
                  <a:srgbClr val="4472C4">
                    <a:lumMod val="75000"/>
                  </a:srgbClr>
                </a:solidFill>
              </a:rPr>
              <a:t>сынып ата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</a:rPr>
              <a:t>-</a:t>
            </a:r>
            <a:r>
              <a:rPr lang="kk-KZ" sz="1800" b="1" dirty="0">
                <a:solidFill>
                  <a:srgbClr val="4472C4">
                    <a:lumMod val="75000"/>
                  </a:srgbClr>
                </a:solidFill>
              </a:rPr>
              <a:t>аналары үшін</a:t>
            </a:r>
            <a:endParaRPr lang="ru-RU" sz="1800" b="1" dirty="0">
              <a:solidFill>
                <a:srgbClr val="4472C4">
                  <a:lumMod val="75000"/>
                </a:srgbClr>
              </a:solidFill>
            </a:endParaRPr>
          </a:p>
          <a:p>
            <a:pPr algn="just"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5-9 </a:t>
            </a:r>
            <a:r>
              <a:rPr lang="kk-KZ" sz="1800" b="1" dirty="0">
                <a:solidFill>
                  <a:srgbClr val="4472C4">
                    <a:lumMod val="75000"/>
                  </a:srgbClr>
                </a:solidFill>
              </a:rPr>
              <a:t>сынып ата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</a:rPr>
              <a:t>-</a:t>
            </a:r>
            <a:r>
              <a:rPr lang="kk-KZ" sz="1800" b="1" dirty="0">
                <a:solidFill>
                  <a:srgbClr val="4472C4">
                    <a:lumMod val="75000"/>
                  </a:srgbClr>
                </a:solidFill>
              </a:rPr>
              <a:t>аналары үшін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algn="just">
              <a:defRPr/>
            </a:pPr>
            <a:r>
              <a:rPr lang="ru-RU" sz="1800" b="1" dirty="0">
                <a:solidFill>
                  <a:srgbClr val="4472C4">
                    <a:lumMod val="75000"/>
                  </a:srgbClr>
                </a:solidFill>
              </a:rPr>
              <a:t>10-11 </a:t>
            </a:r>
            <a:r>
              <a:rPr lang="kk-KZ" sz="1800" b="1" dirty="0">
                <a:solidFill>
                  <a:srgbClr val="4472C4">
                    <a:lumMod val="75000"/>
                  </a:srgbClr>
                </a:solidFill>
              </a:rPr>
              <a:t>сынып ата</a:t>
            </a:r>
            <a:r>
              <a:rPr lang="ru-RU" sz="1800" b="1" dirty="0">
                <a:solidFill>
                  <a:srgbClr val="4472C4">
                    <a:lumMod val="75000"/>
                  </a:srgbClr>
                </a:solidFill>
              </a:rPr>
              <a:t>-</a:t>
            </a:r>
            <a:r>
              <a:rPr lang="kk-KZ" sz="1800" b="1" dirty="0">
                <a:solidFill>
                  <a:srgbClr val="4472C4">
                    <a:lumMod val="75000"/>
                  </a:srgbClr>
                </a:solidFill>
              </a:rPr>
              <a:t>аналары үшін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Әр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бағдарламаның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800" b="1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ұзақтығы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– 8 часов.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11427" y="5137546"/>
            <a:ext cx="20473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Сабақтар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формасы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7157" y="4982073"/>
            <a:ext cx="3864333" cy="649501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801" y="4328547"/>
            <a:ext cx="1447777" cy="1040332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412361" y="1144158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  <a:sym typeface="Arial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06147" y="1645577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  <a:sym typeface="Arial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04673" y="2164803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  <a:sym typeface="Arial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04673" y="2684029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  <a:sym typeface="Arial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97542" y="3759915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  <a:sym typeface="Arial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97542" y="4031411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  <a:sym typeface="Arial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05230" y="4328547"/>
            <a:ext cx="185738" cy="18573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 Math" panose="02040503050406030204" pitchFamily="18" charset="0"/>
              <a:ea typeface="Cambria Math" panose="02040503050406030204" pitchFamily="18" charset="0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566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73416432"/>
              </p:ext>
            </p:extLst>
          </p:nvPr>
        </p:nvGraphicFramePr>
        <p:xfrm>
          <a:off x="518614" y="873457"/>
          <a:ext cx="11454850" cy="5406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62574" y="0"/>
            <a:ext cx="9794929" cy="727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tabLst>
                <a:tab pos="630555" algn="l"/>
              </a:tabLst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Балаларды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 т</a:t>
            </a:r>
            <a:r>
              <a:rPr lang="kk-KZ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әрбиелеу мен дамытуда Ата-аналарды педагогикалық қолдау орталығын ұйымдастыру тәртібі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2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85736952"/>
              </p:ext>
            </p:extLst>
          </p:nvPr>
        </p:nvGraphicFramePr>
        <p:xfrm>
          <a:off x="448573" y="914401"/>
          <a:ext cx="11602529" cy="5520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39995" y="103517"/>
            <a:ext cx="9794929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tabLst>
                <a:tab pos="630555" algn="l"/>
              </a:tabLst>
            </a:pP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Балаларды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тәрбиелеу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 мен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дамытуда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Ата-аналарды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педагогикалық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қолдау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орталығын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ұйымдастыру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+mn-lt"/>
                <a:ea typeface="Cambria Math" panose="02040503050406030204" pitchFamily="18" charset="0"/>
              </a:rPr>
              <a:t>тәртібі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+mn-lt"/>
              <a:ea typeface="Cambria Math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82601" y="5470086"/>
            <a:ext cx="56547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dirty="0">
                <a:ea typeface="Calibri" panose="020F0502020204030204" pitchFamily="34" charset="0"/>
                <a:cs typeface="Times New Roman" panose="02020603050405020304" pitchFamily="18" charset="0"/>
              </a:rPr>
              <a:t>Ата-аналарды педагогикалық қолдау бойынша ақпарат: сабақ кестелері; ата-аналарға арналған әдістемелік материал; «Ата-аналарды педагогикалық қолдау орталығы» сандық платформасына сілтеме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9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7771" y="293112"/>
            <a:ext cx="106132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1-4 СЫНЫП БІЛІМ АЛУШЫЛАРЫНЫҢ АТА-АНАЛАРЫНА АРНАЛҒАН САБАҚТЫҢ БАҒДАРЛАМАСЫ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4376" y="1362885"/>
            <a:ext cx="4081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1.Балалардың </a:t>
            </a:r>
            <a:r>
              <a:rPr lang="ru-RU" sz="1000" dirty="0" err="1"/>
              <a:t>әл-ауқаты</a:t>
            </a:r>
            <a:r>
              <a:rPr lang="ru-RU" sz="1000" dirty="0"/>
              <a:t> </a:t>
            </a:r>
            <a:r>
              <a:rPr lang="ru-RU" sz="1000" dirty="0" err="1"/>
              <a:t>оның</a:t>
            </a:r>
            <a:r>
              <a:rPr lang="ru-RU" sz="1000" dirty="0"/>
              <a:t> </a:t>
            </a:r>
            <a:r>
              <a:rPr lang="ru-RU" sz="1000" dirty="0" err="1"/>
              <a:t>бақытты</a:t>
            </a:r>
            <a:r>
              <a:rPr lang="ru-RU" sz="1000" dirty="0"/>
              <a:t> </a:t>
            </a:r>
            <a:r>
              <a:rPr lang="ru-RU" sz="1000" dirty="0" err="1"/>
              <a:t>өмірінің</a:t>
            </a:r>
            <a:r>
              <a:rPr lang="ru-RU" sz="1000" dirty="0"/>
              <a:t> </a:t>
            </a:r>
            <a:r>
              <a:rPr lang="ru-RU" sz="1000" dirty="0" err="1"/>
              <a:t>негізі</a:t>
            </a:r>
            <a:endParaRPr lang="ru-RU" sz="1000" dirty="0"/>
          </a:p>
          <a:p>
            <a:pPr lvl="0"/>
            <a:r>
              <a:rPr lang="ru-RU" sz="1000" dirty="0"/>
              <a:t>2.Ата-ананың </a:t>
            </a:r>
            <a:r>
              <a:rPr lang="ru-RU" sz="1000" dirty="0" err="1"/>
              <a:t>баланың</a:t>
            </a:r>
            <a:r>
              <a:rPr lang="ru-RU" sz="1000" dirty="0"/>
              <a:t> </a:t>
            </a:r>
            <a:r>
              <a:rPr lang="ru-RU" sz="1000" dirty="0" err="1"/>
              <a:t>әл-ауқатына</a:t>
            </a:r>
            <a:r>
              <a:rPr lang="ru-RU" sz="1000" dirty="0"/>
              <a:t> </a:t>
            </a:r>
            <a:r>
              <a:rPr lang="ru-RU" sz="1000" dirty="0" err="1"/>
              <a:t>жауапкершілігі</a:t>
            </a:r>
            <a:endParaRPr lang="ru-RU" sz="1000" dirty="0"/>
          </a:p>
          <a:p>
            <a:pPr lvl="0"/>
            <a:r>
              <a:rPr lang="ru-RU" sz="1000" dirty="0"/>
              <a:t>3.Кіші </a:t>
            </a:r>
            <a:r>
              <a:rPr lang="ru-RU" sz="1000" dirty="0" err="1"/>
              <a:t>жастағы</a:t>
            </a:r>
            <a:r>
              <a:rPr lang="ru-RU" sz="1000" dirty="0"/>
              <a:t> </a:t>
            </a:r>
            <a:r>
              <a:rPr lang="ru-RU" sz="1000" dirty="0" err="1"/>
              <a:t>балалардың</a:t>
            </a:r>
            <a:r>
              <a:rPr lang="ru-RU" sz="1000" dirty="0"/>
              <a:t> </a:t>
            </a:r>
            <a:r>
              <a:rPr lang="ru-RU" sz="1000" dirty="0" err="1"/>
              <a:t>жас</a:t>
            </a:r>
            <a:r>
              <a:rPr lang="ru-RU" sz="1000" dirty="0"/>
              <a:t> </a:t>
            </a:r>
            <a:r>
              <a:rPr lang="ru-RU" sz="1000" dirty="0" err="1"/>
              <a:t>және</a:t>
            </a:r>
            <a:r>
              <a:rPr lang="ru-RU" sz="1000" dirty="0"/>
              <a:t> </a:t>
            </a:r>
            <a:r>
              <a:rPr lang="ru-RU" sz="1000" dirty="0" err="1"/>
              <a:t>әлеуметтік</a:t>
            </a:r>
            <a:r>
              <a:rPr lang="ru-RU" sz="1000" dirty="0"/>
              <a:t> </a:t>
            </a:r>
            <a:r>
              <a:rPr lang="ru-RU" sz="1000" dirty="0" err="1"/>
              <a:t>ерекшеліктері</a:t>
            </a:r>
            <a:endParaRPr lang="ru-RU" sz="1000" dirty="0"/>
          </a:p>
          <a:p>
            <a:pPr lvl="0"/>
            <a:r>
              <a:rPr lang="ru-RU" sz="1000" dirty="0"/>
              <a:t>4.Отбасында </a:t>
            </a:r>
            <a:r>
              <a:rPr lang="ru-RU" sz="1000" dirty="0" err="1"/>
              <a:t>жағымды</a:t>
            </a:r>
            <a:r>
              <a:rPr lang="ru-RU" sz="1000" dirty="0"/>
              <a:t> </a:t>
            </a:r>
            <a:r>
              <a:rPr lang="ru-RU" sz="1000" dirty="0" err="1"/>
              <a:t>психологиялық</a:t>
            </a:r>
            <a:r>
              <a:rPr lang="ru-RU" sz="1000" dirty="0"/>
              <a:t> </a:t>
            </a:r>
            <a:r>
              <a:rPr lang="ru-RU" sz="1000" dirty="0" err="1"/>
              <a:t>ахуалды</a:t>
            </a:r>
            <a:r>
              <a:rPr lang="ru-RU" sz="1000" dirty="0"/>
              <a:t> </a:t>
            </a:r>
            <a:r>
              <a:rPr lang="ru-RU" sz="1000" dirty="0" err="1"/>
              <a:t>қалыптастыру</a:t>
            </a:r>
            <a:r>
              <a:rPr lang="ru-RU" sz="1000" dirty="0"/>
              <a:t>: </a:t>
            </a:r>
            <a:r>
              <a:rPr lang="ru-RU" sz="1000" dirty="0" err="1"/>
              <a:t>ата-ананың</a:t>
            </a:r>
            <a:r>
              <a:rPr lang="ru-RU" sz="1000" dirty="0"/>
              <a:t> </a:t>
            </a:r>
            <a:r>
              <a:rPr lang="ru-RU" sz="1000" dirty="0" err="1"/>
              <a:t>балаға</a:t>
            </a:r>
            <a:r>
              <a:rPr lang="ru-RU" sz="1000" dirty="0"/>
              <a:t> </a:t>
            </a:r>
            <a:r>
              <a:rPr lang="ru-RU" sz="1000" dirty="0" err="1"/>
              <a:t>назар</a:t>
            </a:r>
            <a:r>
              <a:rPr lang="ru-RU" sz="1000" dirty="0"/>
              <a:t> </a:t>
            </a:r>
            <a:r>
              <a:rPr lang="ru-RU" sz="1000" dirty="0" err="1"/>
              <a:t>аударуы</a:t>
            </a:r>
            <a:r>
              <a:rPr lang="ru-RU" sz="1000" dirty="0"/>
              <a:t>, </a:t>
            </a:r>
            <a:r>
              <a:rPr lang="ru-RU" sz="1000" dirty="0" err="1"/>
              <a:t>қолдау</a:t>
            </a:r>
            <a:r>
              <a:rPr lang="ru-RU" sz="1000" dirty="0"/>
              <a:t>, </a:t>
            </a:r>
            <a:r>
              <a:rPr lang="ru-RU" sz="1000" dirty="0" err="1"/>
              <a:t>позитивті</a:t>
            </a:r>
            <a:r>
              <a:rPr lang="ru-RU" sz="1000" dirty="0"/>
              <a:t> </a:t>
            </a:r>
            <a:r>
              <a:rPr lang="ru-RU" sz="1000" dirty="0" err="1"/>
              <a:t>қарым-қатынас</a:t>
            </a:r>
            <a:r>
              <a:rPr lang="ru-RU" sz="1000" dirty="0"/>
              <a:t>, </a:t>
            </a:r>
            <a:r>
              <a:rPr lang="ru-RU" sz="1000" dirty="0" err="1"/>
              <a:t>өзара</a:t>
            </a:r>
            <a:r>
              <a:rPr lang="ru-RU" sz="1000" dirty="0"/>
              <a:t> </a:t>
            </a:r>
            <a:r>
              <a:rPr lang="ru-RU" sz="1000" dirty="0" err="1"/>
              <a:t>түсіністік</a:t>
            </a:r>
            <a:r>
              <a:rPr lang="ru-RU" sz="1000" dirty="0"/>
              <a:t>, </a:t>
            </a:r>
            <a:r>
              <a:rPr lang="ru-RU" sz="1000" dirty="0" err="1"/>
              <a:t>сенімге</a:t>
            </a:r>
            <a:r>
              <a:rPr lang="ru-RU" sz="1000" dirty="0"/>
              <a:t> </a:t>
            </a:r>
            <a:r>
              <a:rPr lang="ru-RU" sz="1000" dirty="0" err="1"/>
              <a:t>құрылған</a:t>
            </a:r>
            <a:r>
              <a:rPr lang="ru-RU" sz="1000" dirty="0"/>
              <a:t> </a:t>
            </a:r>
            <a:r>
              <a:rPr lang="ru-RU" sz="1000" dirty="0" err="1"/>
              <a:t>қарым-қатынас</a:t>
            </a:r>
            <a:r>
              <a:rPr lang="ru-RU" sz="1000" dirty="0"/>
              <a:t> </a:t>
            </a:r>
          </a:p>
          <a:p>
            <a:pPr lvl="0"/>
            <a:r>
              <a:rPr lang="ru-RU" sz="1000" dirty="0"/>
              <a:t>5.Жалпыадамзаттық </a:t>
            </a:r>
            <a:r>
              <a:rPr lang="ru-RU" sz="1000" dirty="0" err="1"/>
              <a:t>және</a:t>
            </a:r>
            <a:r>
              <a:rPr lang="ru-RU" sz="1000" dirty="0"/>
              <a:t> </a:t>
            </a:r>
            <a:r>
              <a:rPr lang="ru-RU" sz="1000" dirty="0" err="1"/>
              <a:t>ұлттық</a:t>
            </a:r>
            <a:r>
              <a:rPr lang="ru-RU" sz="1000" dirty="0"/>
              <a:t> </a:t>
            </a:r>
            <a:r>
              <a:rPr lang="ru-RU" sz="1000" dirty="0" err="1"/>
              <a:t>құндылықтарға</a:t>
            </a:r>
            <a:r>
              <a:rPr lang="ru-RU" sz="1000" dirty="0"/>
              <a:t> </a:t>
            </a:r>
            <a:r>
              <a:rPr lang="ru-RU" sz="1000" dirty="0" err="1"/>
              <a:t>негізделген</a:t>
            </a:r>
            <a:r>
              <a:rPr lang="ru-RU" sz="1000" dirty="0"/>
              <a:t> </a:t>
            </a:r>
            <a:r>
              <a:rPr lang="ru-RU" sz="1000" dirty="0" err="1"/>
              <a:t>отбасылық</a:t>
            </a:r>
            <a:r>
              <a:rPr lang="ru-RU" sz="1000" dirty="0"/>
              <a:t> </a:t>
            </a:r>
            <a:r>
              <a:rPr lang="ru-RU" sz="1000" dirty="0" err="1"/>
              <a:t>тәрбие</a:t>
            </a:r>
            <a:r>
              <a:rPr lang="ru-RU" sz="1000" dirty="0"/>
              <a:t> </a:t>
            </a:r>
            <a:r>
              <a:rPr lang="ru-RU" sz="1000" dirty="0" err="1"/>
              <a:t>әдістері</a:t>
            </a:r>
            <a:endParaRPr lang="ru-RU" sz="1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41828" y="697969"/>
            <a:ext cx="3645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k-KZ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Білімдіге дүние жарық.</a:t>
            </a:r>
          </a:p>
          <a:p>
            <a:pPr lvl="0">
              <a:defRPr/>
            </a:pPr>
            <a:r>
              <a:rPr lang="kk-KZ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Таным қуанышы: баланың сүйіспеншілікпен оқуына қалай көмектесеміз?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14936" y="1295145"/>
            <a:ext cx="40132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1.Баланың </a:t>
            </a:r>
            <a:r>
              <a:rPr lang="ru-RU" sz="1000" dirty="0" err="1"/>
              <a:t>жеке</a:t>
            </a:r>
            <a:r>
              <a:rPr lang="ru-RU" sz="1000" dirty="0"/>
              <a:t> </a:t>
            </a:r>
            <a:r>
              <a:rPr lang="ru-RU" sz="1000" dirty="0" err="1"/>
              <a:t>басын</a:t>
            </a:r>
            <a:r>
              <a:rPr lang="ru-RU" sz="1000" dirty="0"/>
              <a:t> </a:t>
            </a:r>
            <a:r>
              <a:rPr lang="ru-RU" sz="1000" dirty="0" err="1"/>
              <a:t>дамытудағы</a:t>
            </a:r>
            <a:r>
              <a:rPr lang="ru-RU" sz="1000" dirty="0"/>
              <a:t> </a:t>
            </a:r>
            <a:r>
              <a:rPr lang="ru-RU" sz="1000" dirty="0" err="1"/>
              <a:t>мектепке</a:t>
            </a:r>
            <a:r>
              <a:rPr lang="ru-RU" sz="1000" dirty="0"/>
              <a:t> </a:t>
            </a:r>
            <a:r>
              <a:rPr lang="ru-RU" sz="1000" dirty="0" err="1"/>
              <a:t>бейімделуінің</a:t>
            </a:r>
            <a:r>
              <a:rPr lang="ru-RU" sz="1000" dirty="0"/>
              <a:t> </a:t>
            </a:r>
            <a:r>
              <a:rPr lang="ru-RU" sz="1000" dirty="0" err="1"/>
              <a:t>маңызы</a:t>
            </a:r>
            <a:r>
              <a:rPr lang="ru-RU" sz="1000" dirty="0"/>
              <a:t> </a:t>
            </a:r>
          </a:p>
          <a:p>
            <a:pPr lvl="0"/>
            <a:r>
              <a:rPr lang="ru-RU" sz="1000" dirty="0"/>
              <a:t>2.Баланың </a:t>
            </a:r>
            <a:r>
              <a:rPr lang="ru-RU" sz="1000" dirty="0" err="1"/>
              <a:t>танымдық</a:t>
            </a:r>
            <a:r>
              <a:rPr lang="ru-RU" sz="1000" dirty="0"/>
              <a:t> </a:t>
            </a:r>
            <a:r>
              <a:rPr lang="ru-RU" sz="1000" dirty="0" err="1"/>
              <a:t>қабілеттерінің</a:t>
            </a:r>
            <a:r>
              <a:rPr lang="ru-RU" sz="1000" dirty="0"/>
              <a:t> даму </a:t>
            </a:r>
            <a:r>
              <a:rPr lang="ru-RU" sz="1000" dirty="0" err="1"/>
              <a:t>деңгейін</a:t>
            </a:r>
            <a:r>
              <a:rPr lang="ru-RU" sz="1000" dirty="0"/>
              <a:t> </a:t>
            </a:r>
            <a:r>
              <a:rPr lang="ru-RU" sz="1000" dirty="0" err="1"/>
              <a:t>және</a:t>
            </a:r>
            <a:r>
              <a:rPr lang="ru-RU" sz="1000" dirty="0"/>
              <a:t> </a:t>
            </a:r>
            <a:r>
              <a:rPr lang="ru-RU" sz="1000" dirty="0" err="1"/>
              <a:t>мектепке</a:t>
            </a:r>
            <a:r>
              <a:rPr lang="ru-RU" sz="1000" dirty="0"/>
              <a:t> </a:t>
            </a:r>
            <a:r>
              <a:rPr lang="ru-RU" sz="1000" dirty="0" err="1"/>
              <a:t>бейімделуін</a:t>
            </a:r>
            <a:r>
              <a:rPr lang="ru-RU" sz="1000" dirty="0"/>
              <a:t> </a:t>
            </a:r>
            <a:r>
              <a:rPr lang="ru-RU" sz="1000" dirty="0" err="1"/>
              <a:t>диагностикалау</a:t>
            </a:r>
            <a:endParaRPr lang="ru-RU" sz="1000" dirty="0"/>
          </a:p>
          <a:p>
            <a:pPr lvl="0"/>
            <a:r>
              <a:rPr lang="ru-RU" sz="1000" dirty="0"/>
              <a:t>3.Ұлттық </a:t>
            </a:r>
            <a:r>
              <a:rPr lang="ru-RU" sz="1000" dirty="0" err="1"/>
              <a:t>мәдениеттегі</a:t>
            </a:r>
            <a:r>
              <a:rPr lang="ru-RU" sz="1000" dirty="0"/>
              <a:t> </a:t>
            </a:r>
            <a:r>
              <a:rPr lang="ru-RU" sz="1000" dirty="0" err="1"/>
              <a:t>баланың</a:t>
            </a:r>
            <a:r>
              <a:rPr lang="ru-RU" sz="1000" dirty="0"/>
              <a:t> </a:t>
            </a:r>
            <a:r>
              <a:rPr lang="ru-RU" sz="1000" dirty="0" err="1"/>
              <a:t>есте</a:t>
            </a:r>
            <a:r>
              <a:rPr lang="ru-RU" sz="1000" dirty="0"/>
              <a:t> </a:t>
            </a:r>
            <a:r>
              <a:rPr lang="ru-RU" sz="1000" dirty="0" err="1"/>
              <a:t>сақтау</a:t>
            </a:r>
            <a:r>
              <a:rPr lang="ru-RU" sz="1000" dirty="0"/>
              <a:t> </a:t>
            </a:r>
            <a:r>
              <a:rPr lang="ru-RU" sz="1000" dirty="0" err="1"/>
              <a:t>қабілетін</a:t>
            </a:r>
            <a:r>
              <a:rPr lang="ru-RU" sz="1000" dirty="0"/>
              <a:t>, </a:t>
            </a:r>
            <a:r>
              <a:rPr lang="ru-RU" sz="1000" dirty="0" err="1"/>
              <a:t>зейінін</a:t>
            </a:r>
            <a:r>
              <a:rPr lang="ru-RU" sz="1000" dirty="0"/>
              <a:t>, </a:t>
            </a:r>
            <a:r>
              <a:rPr lang="ru-RU" sz="1000" dirty="0" err="1"/>
              <a:t>ойлауын</a:t>
            </a:r>
            <a:r>
              <a:rPr lang="ru-RU" sz="1000" dirty="0"/>
              <a:t> </a:t>
            </a:r>
            <a:r>
              <a:rPr lang="ru-RU" sz="1000" dirty="0" err="1"/>
              <a:t>және</a:t>
            </a:r>
            <a:r>
              <a:rPr lang="ru-RU" sz="1000" dirty="0"/>
              <a:t> </a:t>
            </a:r>
            <a:r>
              <a:rPr lang="ru-RU" sz="1000" dirty="0" err="1"/>
              <a:t>қарым-қатынасын</a:t>
            </a:r>
            <a:r>
              <a:rPr lang="ru-RU" sz="1000" dirty="0"/>
              <a:t> </a:t>
            </a:r>
            <a:r>
              <a:rPr lang="ru-RU" sz="1000" dirty="0" err="1"/>
              <a:t>дамыту</a:t>
            </a:r>
            <a:r>
              <a:rPr lang="ru-RU" sz="1000" dirty="0"/>
              <a:t> </a:t>
            </a:r>
            <a:r>
              <a:rPr lang="ru-RU" sz="1000" dirty="0" err="1"/>
              <a:t>әдістері</a:t>
            </a:r>
            <a:endParaRPr lang="ru-RU" sz="1000" dirty="0"/>
          </a:p>
          <a:p>
            <a:pPr lvl="0"/>
            <a:r>
              <a:rPr lang="ru-RU" sz="1000" dirty="0"/>
              <a:t>4.Үй </a:t>
            </a:r>
            <a:r>
              <a:rPr lang="ru-RU" sz="1000" dirty="0" err="1"/>
              <a:t>тапсырмасы</a:t>
            </a:r>
            <a:r>
              <a:rPr lang="ru-RU" sz="1000" dirty="0"/>
              <a:t>: </a:t>
            </a:r>
            <a:r>
              <a:rPr lang="ru-RU" sz="1000" dirty="0" err="1"/>
              <a:t>көмектесеміз</a:t>
            </a:r>
            <a:r>
              <a:rPr lang="ru-RU" sz="1000" dirty="0"/>
              <a:t> </a:t>
            </a:r>
            <a:r>
              <a:rPr lang="ru-RU" sz="1000" dirty="0" err="1"/>
              <a:t>бе</a:t>
            </a:r>
            <a:r>
              <a:rPr lang="ru-RU" sz="1000" dirty="0"/>
              <a:t> </a:t>
            </a:r>
            <a:r>
              <a:rPr lang="ru-RU" sz="1000" dirty="0" err="1"/>
              <a:t>әлде</a:t>
            </a:r>
            <a:r>
              <a:rPr lang="ru-RU" sz="1000" dirty="0"/>
              <a:t>...</a:t>
            </a:r>
          </a:p>
          <a:p>
            <a:pPr lvl="0"/>
            <a:r>
              <a:rPr lang="ru-RU" sz="1000" dirty="0"/>
              <a:t>5.Балалардың </a:t>
            </a:r>
            <a:r>
              <a:rPr lang="ru-RU" sz="1000" dirty="0" err="1"/>
              <a:t>оқу</a:t>
            </a:r>
            <a:r>
              <a:rPr lang="ru-RU" sz="1000" dirty="0"/>
              <a:t> </a:t>
            </a:r>
            <a:r>
              <a:rPr lang="ru-RU" sz="1000" dirty="0" err="1"/>
              <a:t>мотивациясын</a:t>
            </a:r>
            <a:r>
              <a:rPr lang="ru-RU" sz="1000" dirty="0"/>
              <a:t> </a:t>
            </a:r>
            <a:r>
              <a:rPr lang="ru-RU" sz="1000" dirty="0" err="1"/>
              <a:t>арттыру</a:t>
            </a:r>
            <a:r>
              <a:rPr lang="ru-RU" sz="1000" dirty="0"/>
              <a:t> </a:t>
            </a:r>
            <a:r>
              <a:rPr lang="ru-RU" sz="1000" dirty="0" err="1"/>
              <a:t>үшін</a:t>
            </a:r>
            <a:r>
              <a:rPr lang="ru-RU" sz="1000" dirty="0"/>
              <a:t> </a:t>
            </a:r>
            <a:r>
              <a:rPr lang="ru-RU" sz="1000" dirty="0" err="1"/>
              <a:t>отбасы</a:t>
            </a:r>
            <a:r>
              <a:rPr lang="ru-RU" sz="1000" dirty="0"/>
              <a:t> мен </a:t>
            </a:r>
            <a:r>
              <a:rPr lang="ru-RU" sz="1000" dirty="0" err="1"/>
              <a:t>мектептің</a:t>
            </a:r>
            <a:r>
              <a:rPr lang="ru-RU" sz="1000" dirty="0"/>
              <a:t> </a:t>
            </a:r>
            <a:r>
              <a:rPr lang="ru-RU" sz="1000" dirty="0" err="1"/>
              <a:t>өзара</a:t>
            </a:r>
            <a:r>
              <a:rPr lang="ru-RU" sz="1000" dirty="0"/>
              <a:t> </a:t>
            </a:r>
            <a:r>
              <a:rPr lang="ru-RU" sz="1000" dirty="0" err="1"/>
              <a:t>әрекеті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06732" y="1270136"/>
            <a:ext cx="36576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000" dirty="0"/>
              <a:t>1.Ұлттық мәдениет дәстүрінде жігер мен мінезді тәрбиелеу</a:t>
            </a:r>
          </a:p>
          <a:p>
            <a:pPr lvl="0"/>
            <a:r>
              <a:rPr lang="kk-KZ" sz="1000" dirty="0"/>
              <a:t>2.Темпераменттің оқу іс-әрекетіне, мінез-құлқына және қарым-қатынасына әсері. Ауру кетсе де, мінез кетпейді</a:t>
            </a:r>
          </a:p>
          <a:p>
            <a:pPr lvl="0"/>
            <a:r>
              <a:rPr lang="kk-KZ" sz="1000" dirty="0"/>
              <a:t>3.Баланың бірегейлігін темпераментіне сәйкес қалай ашуға болады?</a:t>
            </a:r>
          </a:p>
          <a:p>
            <a:pPr lvl="0"/>
            <a:r>
              <a:rPr lang="kk-KZ" sz="1000" dirty="0"/>
              <a:t>4.Әр баланың бірегейлігін ашудағы отбасы мен мектептің өзара әрекеті.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0475" y="3422475"/>
            <a:ext cx="38844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1.Ойындар – </a:t>
            </a:r>
            <a:r>
              <a:rPr lang="ru-RU" sz="1000" dirty="0" err="1"/>
              <a:t>баланы</a:t>
            </a:r>
            <a:r>
              <a:rPr lang="ru-RU" sz="1000" dirty="0"/>
              <a:t> </a:t>
            </a:r>
            <a:r>
              <a:rPr lang="ru-RU" sz="1000" dirty="0" err="1"/>
              <a:t>дамытудың</a:t>
            </a:r>
            <a:r>
              <a:rPr lang="ru-RU" sz="1000" dirty="0"/>
              <a:t> </a:t>
            </a:r>
            <a:r>
              <a:rPr lang="ru-RU" sz="1000" dirty="0" err="1"/>
              <a:t>негізгі</a:t>
            </a:r>
            <a:r>
              <a:rPr lang="ru-RU" sz="1000" dirty="0"/>
              <a:t> </a:t>
            </a:r>
            <a:r>
              <a:rPr lang="ru-RU" sz="1000" dirty="0" err="1"/>
              <a:t>құралы</a:t>
            </a:r>
            <a:r>
              <a:rPr lang="ru-RU" sz="1000" dirty="0"/>
              <a:t> </a:t>
            </a:r>
            <a:r>
              <a:rPr lang="ru-RU" sz="1000" dirty="0" err="1"/>
              <a:t>ретінде</a:t>
            </a:r>
            <a:r>
              <a:rPr lang="ru-RU" sz="1000" dirty="0"/>
              <a:t>.</a:t>
            </a:r>
          </a:p>
          <a:p>
            <a:pPr lvl="0"/>
            <a:r>
              <a:rPr lang="ru-RU" sz="1000" dirty="0"/>
              <a:t>2.Интеллектуалды </a:t>
            </a:r>
            <a:r>
              <a:rPr lang="ru-RU" sz="1000" dirty="0" err="1"/>
              <a:t>ойындар</a:t>
            </a:r>
            <a:r>
              <a:rPr lang="ru-RU" sz="1000" dirty="0"/>
              <a:t> </a:t>
            </a:r>
            <a:r>
              <a:rPr lang="ru-RU" sz="1000" dirty="0" err="1"/>
              <a:t>және</a:t>
            </a:r>
            <a:r>
              <a:rPr lang="ru-RU" sz="1000" dirty="0"/>
              <a:t> </a:t>
            </a:r>
            <a:r>
              <a:rPr lang="ru-RU" sz="1000" dirty="0" err="1"/>
              <a:t>олардың</a:t>
            </a:r>
            <a:r>
              <a:rPr lang="ru-RU" sz="1000" dirty="0"/>
              <a:t> </a:t>
            </a:r>
            <a:r>
              <a:rPr lang="ru-RU" sz="1000" dirty="0" err="1"/>
              <a:t>балалардағы</a:t>
            </a:r>
            <a:r>
              <a:rPr lang="ru-RU" sz="1000" dirty="0"/>
              <a:t> </a:t>
            </a:r>
            <a:r>
              <a:rPr lang="ru-RU" sz="1000" dirty="0" err="1"/>
              <a:t>тапқырлық</a:t>
            </a:r>
            <a:r>
              <a:rPr lang="ru-RU" sz="1000" dirty="0"/>
              <a:t> пен </a:t>
            </a:r>
            <a:r>
              <a:rPr lang="ru-RU" sz="1000" dirty="0" err="1"/>
              <a:t>эрудицияның</a:t>
            </a:r>
            <a:r>
              <a:rPr lang="ru-RU" sz="1000" dirty="0"/>
              <a:t> </a:t>
            </a:r>
            <a:r>
              <a:rPr lang="ru-RU" sz="1000" dirty="0" err="1"/>
              <a:t>дамуына</a:t>
            </a:r>
            <a:r>
              <a:rPr lang="ru-RU" sz="1000" dirty="0"/>
              <a:t> </a:t>
            </a:r>
            <a:r>
              <a:rPr lang="ru-RU" sz="1000" dirty="0" err="1"/>
              <a:t>әсері</a:t>
            </a:r>
            <a:r>
              <a:rPr lang="ru-RU" sz="1000" dirty="0"/>
              <a:t>.</a:t>
            </a:r>
          </a:p>
          <a:p>
            <a:pPr lvl="0"/>
            <a:r>
              <a:rPr lang="ru-RU" sz="1000" dirty="0"/>
              <a:t>3.Балалар мен </a:t>
            </a:r>
            <a:r>
              <a:rPr lang="ru-RU" sz="1000" dirty="0" err="1"/>
              <a:t>ата-аналарға</a:t>
            </a:r>
            <a:r>
              <a:rPr lang="ru-RU" sz="1000" dirty="0"/>
              <a:t> </a:t>
            </a:r>
            <a:r>
              <a:rPr lang="ru-RU" sz="1000" dirty="0" err="1"/>
              <a:t>арналған</a:t>
            </a:r>
            <a:r>
              <a:rPr lang="ru-RU" sz="1000" dirty="0"/>
              <a:t> </a:t>
            </a:r>
            <a:r>
              <a:rPr lang="ru-RU" sz="1000" dirty="0" err="1"/>
              <a:t>ұлттық</a:t>
            </a:r>
            <a:r>
              <a:rPr lang="ru-RU" sz="1000" dirty="0"/>
              <a:t> </a:t>
            </a:r>
            <a:r>
              <a:rPr lang="ru-RU" sz="1000" dirty="0" err="1"/>
              <a:t>және</a:t>
            </a:r>
            <a:r>
              <a:rPr lang="ru-RU" sz="1000" dirty="0"/>
              <a:t> </a:t>
            </a:r>
            <a:r>
              <a:rPr lang="ru-RU" sz="1000" dirty="0" err="1"/>
              <a:t>отбасылық</a:t>
            </a:r>
            <a:r>
              <a:rPr lang="ru-RU" sz="1000" dirty="0"/>
              <a:t> </a:t>
            </a:r>
            <a:r>
              <a:rPr lang="ru-RU" sz="1000" dirty="0" err="1"/>
              <a:t>зияткерлік</a:t>
            </a:r>
            <a:r>
              <a:rPr lang="ru-RU" sz="1000" dirty="0"/>
              <a:t> </a:t>
            </a:r>
            <a:r>
              <a:rPr lang="ru-RU" sz="1000" dirty="0" err="1"/>
              <a:t>ойындар</a:t>
            </a:r>
            <a:r>
              <a:rPr lang="ru-RU" sz="1000" dirty="0"/>
              <a:t>.</a:t>
            </a:r>
          </a:p>
          <a:p>
            <a:pPr lvl="0"/>
            <a:r>
              <a:rPr lang="ru-RU" sz="1000" dirty="0"/>
              <a:t>4.Балада </a:t>
            </a:r>
            <a:r>
              <a:rPr lang="ru-RU" sz="1000" dirty="0" err="1"/>
              <a:t>тапқырлық</a:t>
            </a:r>
            <a:r>
              <a:rPr lang="ru-RU" sz="1000" dirty="0"/>
              <a:t> пен </a:t>
            </a:r>
            <a:r>
              <a:rPr lang="ru-RU" sz="1000" dirty="0" err="1"/>
              <a:t>эрудицияны</a:t>
            </a:r>
            <a:r>
              <a:rPr lang="ru-RU" sz="1000" dirty="0"/>
              <a:t> </a:t>
            </a:r>
            <a:r>
              <a:rPr lang="ru-RU" sz="1000" dirty="0" err="1"/>
              <a:t>дамыту</a:t>
            </a:r>
            <a:r>
              <a:rPr lang="ru-RU" sz="1000" dirty="0"/>
              <a:t> </a:t>
            </a:r>
            <a:r>
              <a:rPr lang="ru-RU" sz="1000" dirty="0" err="1"/>
              <a:t>бойынша</a:t>
            </a:r>
            <a:r>
              <a:rPr lang="ru-RU" sz="1000" dirty="0"/>
              <a:t> </a:t>
            </a:r>
            <a:r>
              <a:rPr lang="ru-RU" sz="1000" dirty="0" err="1"/>
              <a:t>отбасы</a:t>
            </a:r>
            <a:r>
              <a:rPr lang="ru-RU" sz="1000" dirty="0"/>
              <a:t> мен </a:t>
            </a:r>
            <a:r>
              <a:rPr lang="ru-RU" sz="1000" dirty="0" err="1"/>
              <a:t>мектептің</a:t>
            </a:r>
            <a:r>
              <a:rPr lang="ru-RU" sz="1000" dirty="0"/>
              <a:t> </a:t>
            </a:r>
            <a:r>
              <a:rPr lang="ru-RU" sz="1000" dirty="0" err="1"/>
              <a:t>өзара</a:t>
            </a:r>
            <a:r>
              <a:rPr lang="ru-RU" sz="1000" dirty="0"/>
              <a:t> </a:t>
            </a:r>
            <a:r>
              <a:rPr lang="ru-RU" sz="1000" dirty="0" err="1"/>
              <a:t>әрекеті</a:t>
            </a:r>
            <a:r>
              <a:rPr lang="ru-RU" sz="1000" dirty="0"/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374255" y="3449249"/>
            <a:ext cx="37257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000" dirty="0"/>
              <a:t>1.Компьютерлік ойындардың баланың психикасына әсері туралы</a:t>
            </a:r>
            <a:endParaRPr lang="ru-RU" sz="1000" dirty="0"/>
          </a:p>
          <a:p>
            <a:r>
              <a:rPr lang="kk-KZ" sz="1000" dirty="0"/>
              <a:t>2.Интернетті пайдалану режимін сақтау</a:t>
            </a:r>
            <a:endParaRPr lang="ru-RU" sz="1000" dirty="0"/>
          </a:p>
          <a:p>
            <a:r>
              <a:rPr lang="kk-KZ" sz="1000" dirty="0"/>
              <a:t>3.Жақсыдан үрен, жаманнан жирен. Баланы ойынға тәуелділіктен қалай қорғауға болады?</a:t>
            </a:r>
            <a:endParaRPr lang="ru-RU" sz="1000" dirty="0"/>
          </a:p>
          <a:p>
            <a:r>
              <a:rPr lang="kk-KZ" sz="1000" dirty="0"/>
              <a:t>4.Компьютерлік ойындарға баламалары: спорт, белсенді ойындар, шығармашылық, оқу, серуендеу, театр және т. б.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475" y="669972"/>
            <a:ext cx="388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Отбасы -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бақыт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бесігі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Ата-ана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өмірінің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басты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мақсаты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бақытты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адам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тәрбиелеу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55101" y="720651"/>
            <a:ext cx="3609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Әрбір бала – жарық жұлдыз</a:t>
            </a:r>
          </a:p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Әр баланың ерекшелігін қалай ашамыз?</a:t>
            </a:r>
          </a:p>
        </p:txBody>
      </p:sp>
      <p:cxnSp>
        <p:nvCxnSpPr>
          <p:cNvPr id="19" name="Прямая соединительная линия 18"/>
          <p:cNvCxnSpPr>
            <a:cxnSpLocks/>
          </p:cNvCxnSpPr>
          <p:nvPr/>
        </p:nvCxnSpPr>
        <p:spPr>
          <a:xfrm>
            <a:off x="469709" y="2785939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>
            <a:off x="4414178" y="2785939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>
            <a:off x="8320088" y="2769109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27638" y="2744002"/>
            <a:ext cx="36396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Баланы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жастан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</a:p>
          <a:p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Балада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тапқырлық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пен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эрудицияны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қалай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дамытуға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341828" y="2782360"/>
            <a:ext cx="3645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Құмар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ойындары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тәуелділік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қақпаны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Балалардың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компьютерлік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ойындарға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тәуелділігін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қалай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жеңуге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болады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8288803" y="2767993"/>
            <a:ext cx="36755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Сенім арту - жетістік кепілі</a:t>
            </a:r>
          </a:p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Қиын жағдайда баланы қалай қолдау керек?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8306732" y="3422475"/>
            <a:ext cx="37907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1.Баланың </a:t>
            </a:r>
            <a:r>
              <a:rPr lang="ru-RU" sz="1000" dirty="0" err="1"/>
              <a:t>өміріндегі</a:t>
            </a:r>
            <a:r>
              <a:rPr lang="ru-RU" sz="1000" dirty="0"/>
              <a:t> </a:t>
            </a:r>
            <a:r>
              <a:rPr lang="ru-RU" sz="1000" dirty="0" err="1"/>
              <a:t>қиын</a:t>
            </a:r>
            <a:r>
              <a:rPr lang="ru-RU" sz="1000" dirty="0"/>
              <a:t> </a:t>
            </a:r>
            <a:r>
              <a:rPr lang="ru-RU" sz="1000" dirty="0" err="1"/>
              <a:t>жағдайлар</a:t>
            </a:r>
            <a:endParaRPr lang="ru-RU" sz="1000" dirty="0"/>
          </a:p>
          <a:p>
            <a:pPr lvl="0"/>
            <a:r>
              <a:rPr lang="ru-RU" sz="1000" dirty="0"/>
              <a:t>2.Агрессия, </a:t>
            </a:r>
            <a:r>
              <a:rPr lang="ru-RU" sz="1000" dirty="0" err="1"/>
              <a:t>өтірік</a:t>
            </a:r>
            <a:r>
              <a:rPr lang="ru-RU" sz="1000" dirty="0"/>
              <a:t>, </a:t>
            </a:r>
            <a:r>
              <a:rPr lang="ru-RU" sz="1000" dirty="0" err="1"/>
              <a:t>ашуланшақтық</a:t>
            </a:r>
            <a:r>
              <a:rPr lang="ru-RU" sz="1000" dirty="0"/>
              <a:t> </a:t>
            </a:r>
            <a:r>
              <a:rPr lang="ru-RU" sz="1000" dirty="0" err="1"/>
              <a:t>және</a:t>
            </a:r>
            <a:r>
              <a:rPr lang="ru-RU" sz="1000" dirty="0"/>
              <a:t> </a:t>
            </a:r>
            <a:r>
              <a:rPr lang="ru-RU" sz="1000" dirty="0" err="1"/>
              <a:t>қиын</a:t>
            </a:r>
            <a:r>
              <a:rPr lang="ru-RU" sz="1000" dirty="0"/>
              <a:t> </a:t>
            </a:r>
            <a:r>
              <a:rPr lang="ru-RU" sz="1000" dirty="0" err="1"/>
              <a:t>жағдайларда</a:t>
            </a:r>
            <a:r>
              <a:rPr lang="ru-RU" sz="1000" dirty="0"/>
              <a:t> </a:t>
            </a:r>
            <a:r>
              <a:rPr lang="ru-RU" sz="1000" dirty="0" err="1"/>
              <a:t>баланың</a:t>
            </a:r>
            <a:r>
              <a:rPr lang="ru-RU" sz="1000" dirty="0"/>
              <a:t> </a:t>
            </a:r>
            <a:r>
              <a:rPr lang="ru-RU" sz="1000" dirty="0" err="1"/>
              <a:t>басқа</a:t>
            </a:r>
            <a:r>
              <a:rPr lang="ru-RU" sz="1000" dirty="0"/>
              <a:t> да </a:t>
            </a:r>
            <a:r>
              <a:rPr lang="ru-RU" sz="1000" dirty="0" err="1"/>
              <a:t>көріністері</a:t>
            </a:r>
            <a:r>
              <a:rPr lang="ru-RU" sz="1000" dirty="0"/>
              <a:t>. </a:t>
            </a:r>
            <a:r>
              <a:rPr lang="ru-RU" sz="1000" dirty="0" err="1"/>
              <a:t>Әдепті</a:t>
            </a:r>
            <a:r>
              <a:rPr lang="ru-RU" sz="1000" dirty="0"/>
              <a:t> бала -  </a:t>
            </a:r>
            <a:r>
              <a:rPr lang="ru-RU" sz="1000" dirty="0" err="1"/>
              <a:t>арлы</a:t>
            </a:r>
            <a:r>
              <a:rPr lang="ru-RU" sz="1000" dirty="0"/>
              <a:t> бала, </a:t>
            </a:r>
            <a:r>
              <a:rPr lang="ru-RU" sz="1000" dirty="0" err="1"/>
              <a:t>әдепсіз</a:t>
            </a:r>
            <a:r>
              <a:rPr lang="ru-RU" sz="1000" dirty="0"/>
              <a:t> бала - </a:t>
            </a:r>
            <a:r>
              <a:rPr lang="ru-RU" sz="1000" dirty="0" err="1"/>
              <a:t>сорлы</a:t>
            </a:r>
            <a:r>
              <a:rPr lang="ru-RU" sz="1000" dirty="0"/>
              <a:t> бала</a:t>
            </a:r>
          </a:p>
          <a:p>
            <a:pPr lvl="0"/>
            <a:r>
              <a:rPr lang="ru-RU" sz="1000" dirty="0"/>
              <a:t>3.Қиын </a:t>
            </a:r>
            <a:r>
              <a:rPr lang="ru-RU" sz="1000" dirty="0" err="1"/>
              <a:t>жағдайда</a:t>
            </a:r>
            <a:r>
              <a:rPr lang="ru-RU" sz="1000" dirty="0"/>
              <a:t> </a:t>
            </a:r>
            <a:r>
              <a:rPr lang="ru-RU" sz="1000" dirty="0" err="1"/>
              <a:t>баланың</a:t>
            </a:r>
            <a:r>
              <a:rPr lang="ru-RU" sz="1000" dirty="0"/>
              <a:t> </a:t>
            </a:r>
            <a:r>
              <a:rPr lang="ru-RU" sz="1000" dirty="0" err="1"/>
              <a:t>жағдайын</a:t>
            </a:r>
            <a:r>
              <a:rPr lang="ru-RU" sz="1000" dirty="0"/>
              <a:t> </a:t>
            </a:r>
            <a:r>
              <a:rPr lang="ru-RU" sz="1000" dirty="0" err="1"/>
              <a:t>тану</a:t>
            </a:r>
            <a:r>
              <a:rPr lang="ru-RU" sz="1000" dirty="0"/>
              <a:t> </a:t>
            </a:r>
            <a:r>
              <a:rPr lang="ru-RU" sz="1000" dirty="0" err="1"/>
              <a:t>және</a:t>
            </a:r>
            <a:r>
              <a:rPr lang="ru-RU" sz="1000" dirty="0"/>
              <a:t> </a:t>
            </a:r>
            <a:r>
              <a:rPr lang="ru-RU" sz="1000" dirty="0" err="1"/>
              <a:t>түсіну</a:t>
            </a:r>
            <a:endParaRPr lang="ru-RU" sz="1000" dirty="0"/>
          </a:p>
          <a:p>
            <a:pPr lvl="0"/>
            <a:r>
              <a:rPr lang="ru-RU" sz="1000" dirty="0"/>
              <a:t>4.Қиын </a:t>
            </a:r>
            <a:r>
              <a:rPr lang="ru-RU" sz="1000" dirty="0" err="1"/>
              <a:t>жағдайларда</a:t>
            </a:r>
            <a:r>
              <a:rPr lang="ru-RU" sz="1000" dirty="0"/>
              <a:t> </a:t>
            </a:r>
            <a:r>
              <a:rPr lang="ru-RU" sz="1000" dirty="0" err="1"/>
              <a:t>баланы</a:t>
            </a:r>
            <a:r>
              <a:rPr lang="ru-RU" sz="1000" dirty="0"/>
              <a:t> </a:t>
            </a:r>
            <a:r>
              <a:rPr lang="ru-RU" sz="1000" dirty="0" err="1"/>
              <a:t>қолдаудың</a:t>
            </a:r>
            <a:r>
              <a:rPr lang="ru-RU" sz="1000" dirty="0"/>
              <a:t> </a:t>
            </a:r>
            <a:r>
              <a:rPr lang="ru-RU" sz="1000" dirty="0" err="1"/>
              <a:t>тиімді</a:t>
            </a:r>
            <a:r>
              <a:rPr lang="ru-RU" sz="1000" dirty="0"/>
              <a:t> </a:t>
            </a:r>
            <a:r>
              <a:rPr lang="ru-RU" sz="1000" dirty="0" err="1"/>
              <a:t>жолдары</a:t>
            </a:r>
            <a:endParaRPr lang="ru-RU" sz="1000" dirty="0"/>
          </a:p>
          <a:p>
            <a:pPr lvl="0"/>
            <a:r>
              <a:rPr lang="ru-RU" sz="1000" dirty="0"/>
              <a:t>5.Жағдайды </a:t>
            </a:r>
            <a:r>
              <a:rPr lang="ru-RU" sz="1000" dirty="0" err="1"/>
              <a:t>шешуде</a:t>
            </a:r>
            <a:r>
              <a:rPr lang="ru-RU" sz="1000" dirty="0"/>
              <a:t> </a:t>
            </a:r>
            <a:r>
              <a:rPr lang="ru-RU" sz="1000" dirty="0" err="1"/>
              <a:t>баланың</a:t>
            </a:r>
            <a:r>
              <a:rPr lang="ru-RU" sz="1000" dirty="0"/>
              <a:t> </a:t>
            </a:r>
            <a:r>
              <a:rPr lang="ru-RU" sz="1000" dirty="0" err="1"/>
              <a:t>күшті</a:t>
            </a:r>
            <a:r>
              <a:rPr lang="ru-RU" sz="1000" dirty="0"/>
              <a:t> </a:t>
            </a:r>
            <a:r>
              <a:rPr lang="ru-RU" sz="1000" dirty="0" err="1"/>
              <a:t>жақтарына</a:t>
            </a:r>
            <a:r>
              <a:rPr lang="ru-RU" sz="1000" dirty="0"/>
              <a:t> </a:t>
            </a:r>
            <a:r>
              <a:rPr lang="ru-RU" sz="1000" dirty="0" err="1"/>
              <a:t>сүйену</a:t>
            </a:r>
            <a:endParaRPr lang="ru-RU" sz="10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50475" y="4683033"/>
            <a:ext cx="38852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Әкені көріп ұл өсер, шешені көріп қыз өсер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9937" y="4900285"/>
            <a:ext cx="38844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000" dirty="0"/>
              <a:t>1.Ересектер мен балаларды отбасында бірге өткізудің пайдасы.</a:t>
            </a:r>
            <a:endParaRPr lang="ru-RU" sz="1000" dirty="0"/>
          </a:p>
          <a:p>
            <a:r>
              <a:rPr lang="kk-KZ" sz="1000" dirty="0"/>
              <a:t>2.Ата-ананың күнделікті өмірде үлгі болатын маңызды қасиеттері.</a:t>
            </a:r>
            <a:endParaRPr lang="ru-RU" sz="1000" dirty="0"/>
          </a:p>
          <a:p>
            <a:r>
              <a:rPr lang="kk-KZ" sz="1000" dirty="0"/>
              <a:t>3.Жақсы әдеттерді тәрбиелеу.</a:t>
            </a:r>
            <a:endParaRPr lang="ru-RU" sz="1000" dirty="0"/>
          </a:p>
          <a:p>
            <a:r>
              <a:rPr lang="kk-KZ" sz="1000" dirty="0"/>
              <a:t>4.Уәдесін орындау – ата-ананың өмірлік маңызды қағидасы.</a:t>
            </a:r>
            <a:endParaRPr lang="ru-RU" sz="1000" dirty="0"/>
          </a:p>
          <a:p>
            <a:r>
              <a:rPr lang="kk-KZ" sz="1000" dirty="0"/>
              <a:t>5.Балапан ұядан не көрсе, ұшқанда соны іледі.</a:t>
            </a:r>
            <a:endParaRPr lang="x-none" sz="10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374255" y="4632712"/>
            <a:ext cx="56224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Тәлімменен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өрілген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біздің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дәстүр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  <a:p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Дәстүрлер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отбасылық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әл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ауқаттың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негізі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ретінде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374256" y="5070551"/>
            <a:ext cx="398084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000" dirty="0"/>
              <a:t>1.Отбасылық дәстүрлердің өзектілігі. Отбасылық дәстүрлер отбасындағы қарым-қатынасты нығайту, сүйіспеншілік пен сенімді қарым-қатынастың көрінісі ретінде</a:t>
            </a:r>
            <a:endParaRPr lang="ru-RU" sz="1000" dirty="0"/>
          </a:p>
          <a:p>
            <a:r>
              <a:rPr lang="kk-KZ" sz="1000" dirty="0"/>
              <a:t>2.Тәрбие тәлімнен. Тату үйдің тамағы тәтті. Отбасылық дәстүрлер мен хоббилердің отбасының бірлігіне ықпалы</a:t>
            </a:r>
            <a:endParaRPr lang="ru-RU" sz="1000" dirty="0"/>
          </a:p>
          <a:p>
            <a:r>
              <a:rPr lang="kk-KZ" sz="1000" dirty="0"/>
              <a:t>3.Отбасылық дәстүрлерді құру негіздерін үйрету: практикалық әдістер</a:t>
            </a:r>
            <a:endParaRPr lang="ru-RU" sz="1000" dirty="0"/>
          </a:p>
          <a:p>
            <a:r>
              <a:rPr lang="kk-KZ" sz="1000" dirty="0"/>
              <a:t>4.Мектеп пен ата-аналардың отбасылық дәстүрлерді сақтаудағы өзара іс-қимылы, өзара құрмет көрсету және мектеп дәстүрлерін қалыптастыру</a:t>
            </a:r>
            <a:endParaRPr lang="ru-RU" sz="1000" dirty="0"/>
          </a:p>
          <a:p>
            <a:r>
              <a:rPr lang="kk-KZ" sz="1000" dirty="0"/>
              <a:t>5.Ұлттық дәстүрлер мен отбасылық дәстүрлердің сабақтастығы</a:t>
            </a:r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Прямая соединительная линия 30"/>
          <p:cNvCxnSpPr>
            <a:cxnSpLocks/>
          </p:cNvCxnSpPr>
          <p:nvPr/>
        </p:nvCxnSpPr>
        <p:spPr>
          <a:xfrm>
            <a:off x="469709" y="4666837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cxnSpLocks/>
          </p:cNvCxnSpPr>
          <p:nvPr/>
        </p:nvCxnSpPr>
        <p:spPr>
          <a:xfrm>
            <a:off x="4414178" y="4666837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cxnSpLocks/>
          </p:cNvCxnSpPr>
          <p:nvPr/>
        </p:nvCxnSpPr>
        <p:spPr>
          <a:xfrm>
            <a:off x="8384708" y="4666837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6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7654F56-1892-464B-9AE5-25F2CD04AE81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1" y="126124"/>
            <a:ext cx="12192001" cy="157655"/>
          </a:xfrm>
          <a:prstGeom prst="rect">
            <a:avLst/>
          </a:prstGeom>
          <a:solidFill>
            <a:srgbClr val="2E75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23713" y="332854"/>
            <a:ext cx="111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5-9 СЫНЫП БІЛІМ АЛУШЫЛАРЫНЫҢ АТА-АНАЛАРЫНА АРНАЛҒАН САБАҚТЫҢ БАҒДАРЛАМАСЫ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258" y="754348"/>
            <a:ext cx="3451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Баланың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бас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ұстазы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ата-ана</a:t>
            </a:r>
            <a:endParaRPr lang="ru-RU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Позитивті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тәрбие</a:t>
            </a:r>
            <a:endParaRPr lang="ru-RU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553" y="1155949"/>
            <a:ext cx="3929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k-KZ" sz="1000" dirty="0"/>
              <a:t>1. Жасөспірімдердің жас және әлеуметтік ерекшеліктері</a:t>
            </a:r>
          </a:p>
          <a:p>
            <a:pPr lvl="0" algn="just"/>
            <a:r>
              <a:rPr lang="kk-KZ" sz="1000" dirty="0"/>
              <a:t>2. Ата-аналар қателерді, кемшіліктерді, ауытқуларды түзету емес, жасөспірімге оң әсер ету ретінде тәрбиелеу</a:t>
            </a:r>
          </a:p>
          <a:p>
            <a:pPr lvl="0" algn="just"/>
            <a:r>
              <a:rPr lang="kk-KZ" sz="1000" dirty="0"/>
              <a:t>3. Жағымды ата-ананың ерекшеліктері: жағымсыз, жағымды көңіл-күйден жағымды эмоциялардың басым болуы; жасөспірімнің бойындағы ізгі қасиеттерге назар аудару, күшті және жағымды мінез-құлық қасиеттерін дамыту</a:t>
            </a:r>
          </a:p>
          <a:p>
            <a:pPr lvl="0" algn="just"/>
            <a:r>
              <a:rPr lang="kk-KZ" sz="1000" dirty="0"/>
              <a:t>4. Позитивті тәрбиенің принциптері мен ережелері. Позитивті тәрбиенің ұлттық бастаулары</a:t>
            </a:r>
          </a:p>
          <a:p>
            <a:pPr lvl="0" algn="just"/>
            <a:r>
              <a:rPr lang="kk-KZ" sz="1000" dirty="0"/>
              <a:t>5. Позитивті ата-ана тәрбиесінің нәтижесінде қанағаттану және психологиялық саулық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49269" y="736715"/>
            <a:ext cx="3576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Ақыл айтпа, жол көрсет</a:t>
            </a:r>
          </a:p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Жасөспірімнің бейімделуі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26195" y="1138077"/>
            <a:ext cx="389367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dirty="0"/>
              <a:t>1. </a:t>
            </a:r>
            <a:r>
              <a:rPr lang="ru-RU" sz="1000" dirty="0" err="1"/>
              <a:t>Жасөспірімнің</a:t>
            </a:r>
            <a:r>
              <a:rPr lang="ru-RU" sz="1000" dirty="0"/>
              <a:t> </a:t>
            </a:r>
            <a:r>
              <a:rPr lang="ru-RU" sz="1000" dirty="0" err="1"/>
              <a:t>физиологиялық</a:t>
            </a:r>
            <a:r>
              <a:rPr lang="ru-RU" sz="1000" dirty="0"/>
              <a:t> </a:t>
            </a:r>
            <a:r>
              <a:rPr lang="ru-RU" sz="1000" dirty="0" err="1"/>
              <a:t>бейімделуі</a:t>
            </a:r>
            <a:r>
              <a:rPr lang="ru-RU" sz="1000" dirty="0"/>
              <a:t>, </a:t>
            </a:r>
            <a:r>
              <a:rPr lang="ru-RU" sz="1000" dirty="0" err="1"/>
              <a:t>оның</a:t>
            </a:r>
            <a:r>
              <a:rPr lang="ru-RU" sz="1000" dirty="0"/>
              <a:t> </a:t>
            </a:r>
            <a:r>
              <a:rPr lang="ru-RU" sz="1000" dirty="0" err="1"/>
              <a:t>іс-әрекетін</a:t>
            </a:r>
            <a:r>
              <a:rPr lang="ru-RU" sz="1000" dirty="0"/>
              <a:t> </a:t>
            </a:r>
            <a:r>
              <a:rPr lang="ru-RU" sz="1000" dirty="0" err="1"/>
              <a:t>жақсарту</a:t>
            </a:r>
            <a:r>
              <a:rPr lang="ru-RU" sz="1000" dirty="0"/>
              <a:t> </a:t>
            </a:r>
            <a:r>
              <a:rPr lang="ru-RU" sz="1000" dirty="0" err="1"/>
              <a:t>жағдайлары</a:t>
            </a:r>
            <a:r>
              <a:rPr lang="ru-RU" sz="1000" dirty="0"/>
              <a:t>. </a:t>
            </a:r>
            <a:r>
              <a:rPr lang="ru-RU" sz="1000" dirty="0" err="1"/>
              <a:t>Ұлттық</a:t>
            </a:r>
            <a:r>
              <a:rPr lang="ru-RU" sz="1000" dirty="0"/>
              <a:t> </a:t>
            </a:r>
            <a:r>
              <a:rPr lang="ru-RU" sz="1000" dirty="0" err="1"/>
              <a:t>тамақтану</a:t>
            </a:r>
            <a:r>
              <a:rPr lang="ru-RU" sz="1000" dirty="0"/>
              <a:t> </a:t>
            </a:r>
            <a:r>
              <a:rPr lang="ru-RU" sz="1000" dirty="0" err="1"/>
              <a:t>мәдениеті</a:t>
            </a:r>
            <a:r>
              <a:rPr lang="ru-RU" sz="1000" dirty="0"/>
              <a:t> </a:t>
            </a:r>
            <a:r>
              <a:rPr lang="ru-RU" sz="1000" dirty="0" err="1"/>
              <a:t>жасөспірімнің</a:t>
            </a:r>
            <a:r>
              <a:rPr lang="ru-RU" sz="1000" dirty="0"/>
              <a:t> </a:t>
            </a:r>
            <a:r>
              <a:rPr lang="ru-RU" sz="1000" dirty="0" err="1"/>
              <a:t>физиологиялық</a:t>
            </a:r>
            <a:r>
              <a:rPr lang="ru-RU" sz="1000" dirty="0"/>
              <a:t> </a:t>
            </a:r>
            <a:r>
              <a:rPr lang="ru-RU" sz="1000" dirty="0" err="1"/>
              <a:t>бейімделу</a:t>
            </a:r>
            <a:r>
              <a:rPr lang="ru-RU" sz="1000" dirty="0"/>
              <a:t> </a:t>
            </a:r>
            <a:r>
              <a:rPr lang="ru-RU" sz="1000" dirty="0" err="1"/>
              <a:t>мүмкіндігі</a:t>
            </a:r>
            <a:r>
              <a:rPr lang="ru-RU" sz="1000" dirty="0"/>
              <a:t> </a:t>
            </a:r>
            <a:r>
              <a:rPr lang="ru-RU" sz="1000" dirty="0" err="1"/>
              <a:t>ретінде</a:t>
            </a:r>
            <a:endParaRPr lang="ru-RU" sz="1000" dirty="0"/>
          </a:p>
          <a:p>
            <a:pPr lvl="0" algn="just"/>
            <a:r>
              <a:rPr lang="ru-RU" sz="1000" dirty="0"/>
              <a:t>2. </a:t>
            </a:r>
            <a:r>
              <a:rPr lang="ru-RU" sz="1000" dirty="0" err="1"/>
              <a:t>Жасөспірімнің</a:t>
            </a:r>
            <a:r>
              <a:rPr lang="ru-RU" sz="1000" dirty="0"/>
              <a:t> </a:t>
            </a:r>
            <a:r>
              <a:rPr lang="ru-RU" sz="1000" dirty="0" err="1"/>
              <a:t>әлеуметтік-психологиялық</a:t>
            </a:r>
            <a:r>
              <a:rPr lang="ru-RU" sz="1000" dirty="0"/>
              <a:t> </a:t>
            </a:r>
            <a:r>
              <a:rPr lang="ru-RU" sz="1000" dirty="0" err="1"/>
              <a:t>бейімделуі</a:t>
            </a:r>
            <a:r>
              <a:rPr lang="ru-RU" sz="1000" dirty="0"/>
              <a:t>: </a:t>
            </a:r>
            <a:r>
              <a:rPr lang="ru-RU" sz="1000" dirty="0" err="1"/>
              <a:t>негізгі</a:t>
            </a:r>
            <a:r>
              <a:rPr lang="ru-RU" sz="1000" dirty="0"/>
              <a:t> </a:t>
            </a:r>
            <a:r>
              <a:rPr lang="ru-RU" sz="1000" dirty="0" err="1"/>
              <a:t>қиындықтар</a:t>
            </a:r>
            <a:endParaRPr lang="ru-RU" sz="1000" dirty="0"/>
          </a:p>
          <a:p>
            <a:pPr lvl="0" algn="just"/>
            <a:r>
              <a:rPr lang="ru-RU" sz="1000" dirty="0"/>
              <a:t>3. </a:t>
            </a:r>
            <a:r>
              <a:rPr lang="ru-RU" sz="1000" dirty="0" err="1"/>
              <a:t>Өзіңді</a:t>
            </a:r>
            <a:r>
              <a:rPr lang="ru-RU" sz="1000" dirty="0"/>
              <a:t> </a:t>
            </a:r>
            <a:r>
              <a:rPr lang="ru-RU" sz="1000" dirty="0" err="1"/>
              <a:t>өзің</a:t>
            </a:r>
            <a:r>
              <a:rPr lang="ru-RU" sz="1000" dirty="0"/>
              <a:t> </a:t>
            </a:r>
            <a:r>
              <a:rPr lang="ru-RU" sz="1000" dirty="0" err="1"/>
              <a:t>сыйламасан</a:t>
            </a:r>
            <a:r>
              <a:rPr lang="ru-RU" sz="1000" dirty="0"/>
              <a:t>, </a:t>
            </a:r>
            <a:r>
              <a:rPr lang="ru-RU" sz="1000" dirty="0" err="1"/>
              <a:t>өзгеден</a:t>
            </a:r>
            <a:r>
              <a:rPr lang="ru-RU" sz="1000" dirty="0"/>
              <a:t> </a:t>
            </a:r>
            <a:r>
              <a:rPr lang="ru-RU" sz="1000" dirty="0" err="1"/>
              <a:t>сы</a:t>
            </a:r>
            <a:r>
              <a:rPr lang="ru-RU" sz="1000" dirty="0"/>
              <a:t> </a:t>
            </a:r>
            <a:r>
              <a:rPr lang="ru-RU" sz="1000" dirty="0" err="1"/>
              <a:t>дәм</a:t>
            </a:r>
            <a:r>
              <a:rPr lang="ru-RU" sz="1000" dirty="0"/>
              <a:t> </a:t>
            </a:r>
            <a:r>
              <a:rPr lang="ru-RU" sz="1000" dirty="0" err="1"/>
              <a:t>етпе</a:t>
            </a:r>
            <a:r>
              <a:rPr lang="ru-RU" sz="1000" dirty="0"/>
              <a:t>. </a:t>
            </a:r>
            <a:r>
              <a:rPr lang="ru-RU" sz="1000" dirty="0" err="1"/>
              <a:t>Бейімделу</a:t>
            </a:r>
            <a:r>
              <a:rPr lang="ru-RU" sz="1000" dirty="0"/>
              <a:t> </a:t>
            </a:r>
            <a:r>
              <a:rPr lang="ru-RU" sz="1000" dirty="0" err="1"/>
              <a:t>процесіне</a:t>
            </a:r>
            <a:r>
              <a:rPr lang="ru-RU" sz="1000" dirty="0"/>
              <a:t> </a:t>
            </a:r>
            <a:r>
              <a:rPr lang="ru-RU" sz="1000" dirty="0" err="1"/>
              <a:t>жасөспірімнің</a:t>
            </a:r>
            <a:r>
              <a:rPr lang="ru-RU" sz="1000" dirty="0"/>
              <a:t> </a:t>
            </a:r>
            <a:r>
              <a:rPr lang="ru-RU" sz="1000" dirty="0" err="1"/>
              <a:t>өзін-өзі</a:t>
            </a:r>
            <a:r>
              <a:rPr lang="ru-RU" sz="1000" dirty="0"/>
              <a:t> </a:t>
            </a:r>
            <a:r>
              <a:rPr lang="ru-RU" sz="1000" dirty="0" err="1"/>
              <a:t>бағалауының</a:t>
            </a:r>
            <a:r>
              <a:rPr lang="ru-RU" sz="1000" dirty="0"/>
              <a:t> </a:t>
            </a:r>
            <a:r>
              <a:rPr lang="ru-RU" sz="1000" dirty="0" err="1"/>
              <a:t>әсері</a:t>
            </a:r>
            <a:endParaRPr lang="ru-RU" sz="1000" dirty="0"/>
          </a:p>
          <a:p>
            <a:pPr lvl="0" algn="just"/>
            <a:r>
              <a:rPr lang="ru-RU" sz="1000" dirty="0"/>
              <a:t>4.Жасөспірімнің </a:t>
            </a:r>
            <a:r>
              <a:rPr lang="ru-RU" sz="1000" dirty="0" err="1"/>
              <a:t>отбасындағы</a:t>
            </a:r>
            <a:r>
              <a:rPr lang="ru-RU" sz="1000" dirty="0"/>
              <a:t> </a:t>
            </a:r>
            <a:r>
              <a:rPr lang="ru-RU" sz="1000" dirty="0" err="1"/>
              <a:t>қарым-қатынас</a:t>
            </a:r>
            <a:r>
              <a:rPr lang="ru-RU" sz="1000" dirty="0"/>
              <a:t> </a:t>
            </a:r>
            <a:r>
              <a:rPr lang="ru-RU" sz="1000" dirty="0" err="1"/>
              <a:t>дағдыларын</a:t>
            </a:r>
            <a:r>
              <a:rPr lang="ru-RU" sz="1000" dirty="0"/>
              <a:t> </a:t>
            </a:r>
            <a:r>
              <a:rPr lang="ru-RU" sz="1000" dirty="0" err="1"/>
              <a:t>дамыту</a:t>
            </a:r>
            <a:endParaRPr lang="ru-RU" sz="1000" dirty="0"/>
          </a:p>
          <a:p>
            <a:pPr lvl="0" algn="just"/>
            <a:r>
              <a:rPr lang="ru-RU" sz="1000" dirty="0"/>
              <a:t>5. </a:t>
            </a:r>
            <a:r>
              <a:rPr lang="ru-RU" sz="1000" dirty="0" err="1"/>
              <a:t>Жасөспірімнің</a:t>
            </a:r>
            <a:r>
              <a:rPr lang="ru-RU" sz="1000" dirty="0"/>
              <a:t> </a:t>
            </a:r>
            <a:r>
              <a:rPr lang="ru-RU" sz="1000" dirty="0" err="1"/>
              <a:t>табысты</a:t>
            </a:r>
            <a:r>
              <a:rPr lang="ru-RU" sz="1000" dirty="0"/>
              <a:t> </a:t>
            </a:r>
            <a:r>
              <a:rPr lang="ru-RU" sz="1000" dirty="0" err="1"/>
              <a:t>әлеуметтенуіндегі</a:t>
            </a:r>
            <a:r>
              <a:rPr lang="ru-RU" sz="1000" dirty="0"/>
              <a:t> </a:t>
            </a:r>
            <a:r>
              <a:rPr lang="ru-RU" sz="1000" dirty="0" err="1"/>
              <a:t>отбасы</a:t>
            </a:r>
            <a:r>
              <a:rPr lang="ru-RU" sz="1000" dirty="0"/>
              <a:t> мен </a:t>
            </a:r>
            <a:r>
              <a:rPr lang="ru-RU" sz="1000" dirty="0" err="1"/>
              <a:t>мектептің</a:t>
            </a:r>
            <a:r>
              <a:rPr lang="ru-RU" sz="1000" dirty="0"/>
              <a:t> </a:t>
            </a:r>
            <a:r>
              <a:rPr lang="ru-RU" sz="1000" dirty="0" err="1"/>
              <a:t>өзара</a:t>
            </a:r>
            <a:r>
              <a:rPr lang="ru-RU" sz="1000" dirty="0"/>
              <a:t> </a:t>
            </a:r>
            <a:r>
              <a:rPr lang="ru-RU" sz="1000" dirty="0" err="1"/>
              <a:t>әрекеттесуі</a:t>
            </a:r>
            <a:endParaRPr lang="ru-RU" sz="1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278565" y="772756"/>
            <a:ext cx="32595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Балаға үйрету: ақылыңды мейірімге орап бер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83668" y="1193297"/>
            <a:ext cx="3759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kk-KZ" sz="1000" dirty="0"/>
              <a:t>1. Мүшел жас. Жасөспірімнің жастық дағдарыстары, олардың көріністерінен шығу жолдары</a:t>
            </a:r>
          </a:p>
          <a:p>
            <a:pPr lvl="0" algn="just"/>
            <a:r>
              <a:rPr lang="kk-KZ" sz="1000" dirty="0"/>
              <a:t>2. Ата-аналар мен балалардың ортақ мүдделері олардың өзара түсіністігінің негізі ретінде</a:t>
            </a:r>
          </a:p>
          <a:p>
            <a:pPr lvl="0" algn="just"/>
            <a:r>
              <a:rPr lang="kk-KZ" sz="1000" dirty="0"/>
              <a:t>3. Жасөспіріммен қарым-қатынасты қалай құру керек, конструктивті келіссөздер</a:t>
            </a:r>
          </a:p>
          <a:p>
            <a:pPr lvl="0" algn="just"/>
            <a:r>
              <a:rPr lang="kk-KZ" sz="1000" dirty="0"/>
              <a:t>4. Бір күндік ұрыстын қырық күндік қырсығы бар. Жасөспіріммен жанжалдар және оларды шешу жолдары</a:t>
            </a:r>
          </a:p>
          <a:p>
            <a:pPr lvl="0" algn="just"/>
            <a:r>
              <a:rPr lang="kk-KZ" sz="1000" dirty="0"/>
              <a:t>5. Ата-ана мен бала арасындағы эмоционалдық байланысты сақтаудың шарты ретінде кешіре білу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06074" y="2963297"/>
            <a:ext cx="4013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Бұлақ көрсең, көзін аш. </a:t>
            </a:r>
          </a:p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Тұлғаның бойындағы шығармашылықты дамыту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4362" y="3436606"/>
            <a:ext cx="39270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1. </a:t>
            </a:r>
            <a:r>
              <a:rPr lang="ru-RU" sz="1000" dirty="0" err="1"/>
              <a:t>Отбасы</a:t>
            </a:r>
            <a:r>
              <a:rPr lang="ru-RU" sz="1000" dirty="0"/>
              <a:t> </a:t>
            </a:r>
            <a:r>
              <a:rPr lang="ru-RU" sz="1000" dirty="0" err="1"/>
              <a:t>жағдайында</a:t>
            </a:r>
            <a:r>
              <a:rPr lang="ru-RU" sz="1000" dirty="0"/>
              <a:t> </a:t>
            </a:r>
            <a:r>
              <a:rPr lang="ru-RU" sz="1000" dirty="0" err="1"/>
              <a:t>жасөспірімнің</a:t>
            </a:r>
            <a:r>
              <a:rPr lang="ru-RU" sz="1000" dirty="0"/>
              <a:t> </a:t>
            </a:r>
            <a:r>
              <a:rPr lang="ru-RU" sz="1000" dirty="0" err="1"/>
              <a:t>шығармашылық</a:t>
            </a:r>
            <a:r>
              <a:rPr lang="ru-RU" sz="1000" dirty="0"/>
              <a:t> </a:t>
            </a:r>
            <a:r>
              <a:rPr lang="ru-RU" sz="1000" dirty="0" err="1"/>
              <a:t>ойлауын</a:t>
            </a:r>
            <a:r>
              <a:rPr lang="ru-RU" sz="1000" dirty="0"/>
              <a:t> </a:t>
            </a:r>
            <a:r>
              <a:rPr lang="ru-RU" sz="1000" dirty="0" err="1"/>
              <a:t>дамыту</a:t>
            </a:r>
            <a:r>
              <a:rPr lang="ru-RU" sz="1000" dirty="0"/>
              <a:t> </a:t>
            </a:r>
            <a:r>
              <a:rPr lang="ru-RU" sz="1000" dirty="0" err="1"/>
              <a:t>әдістері</a:t>
            </a:r>
            <a:endParaRPr lang="ru-RU" sz="1000" dirty="0"/>
          </a:p>
          <a:p>
            <a:pPr lvl="0"/>
            <a:r>
              <a:rPr lang="ru-RU" sz="1000" dirty="0"/>
              <a:t>2. </a:t>
            </a:r>
            <a:r>
              <a:rPr lang="ru-RU" sz="1000" dirty="0" err="1"/>
              <a:t>Ертегі</a:t>
            </a:r>
            <a:r>
              <a:rPr lang="ru-RU" sz="1000" dirty="0"/>
              <a:t> </a:t>
            </a:r>
            <a:r>
              <a:rPr lang="ru-RU" sz="1000" dirty="0" err="1"/>
              <a:t>ойлап</a:t>
            </a:r>
            <a:r>
              <a:rPr lang="ru-RU" sz="1000" dirty="0"/>
              <a:t> </a:t>
            </a:r>
            <a:r>
              <a:rPr lang="ru-RU" sz="1000" dirty="0" err="1"/>
              <a:t>табуға</a:t>
            </a:r>
            <a:r>
              <a:rPr lang="ru-RU" sz="1000" dirty="0"/>
              <a:t> </a:t>
            </a:r>
            <a:r>
              <a:rPr lang="ru-RU" sz="1000" dirty="0" err="1"/>
              <a:t>үйрету</a:t>
            </a:r>
            <a:endParaRPr lang="ru-RU" sz="1000" dirty="0"/>
          </a:p>
          <a:p>
            <a:pPr lvl="0"/>
            <a:r>
              <a:rPr lang="ru-RU" sz="1000" dirty="0"/>
              <a:t>3. </a:t>
            </a:r>
            <a:r>
              <a:rPr lang="ru-RU" sz="1000" dirty="0" err="1"/>
              <a:t>Қазіргі</a:t>
            </a:r>
            <a:r>
              <a:rPr lang="ru-RU" sz="1000" dirty="0"/>
              <a:t> </a:t>
            </a:r>
            <a:r>
              <a:rPr lang="ru-RU" sz="1000" dirty="0" err="1"/>
              <a:t>отбасындағы</a:t>
            </a:r>
            <a:r>
              <a:rPr lang="ru-RU" sz="1000" dirty="0"/>
              <a:t> </a:t>
            </a:r>
            <a:r>
              <a:rPr lang="ru-RU" sz="1000" dirty="0" err="1"/>
              <a:t>балалар</a:t>
            </a:r>
            <a:r>
              <a:rPr lang="ru-RU" sz="1000" dirty="0"/>
              <a:t> </a:t>
            </a:r>
            <a:r>
              <a:rPr lang="ru-RU" sz="1000" dirty="0" err="1"/>
              <a:t>шығармашылығын</a:t>
            </a:r>
            <a:r>
              <a:rPr lang="ru-RU" sz="1000" dirty="0"/>
              <a:t> </a:t>
            </a:r>
            <a:r>
              <a:rPr lang="ru-RU" sz="1000" dirty="0" err="1"/>
              <a:t>дамытудағы</a:t>
            </a:r>
            <a:r>
              <a:rPr lang="ru-RU" sz="1000" dirty="0"/>
              <a:t> </a:t>
            </a:r>
            <a:r>
              <a:rPr lang="ru-RU" sz="1000" dirty="0" err="1"/>
              <a:t>ұлттық</a:t>
            </a:r>
            <a:r>
              <a:rPr lang="ru-RU" sz="1000" dirty="0"/>
              <a:t> </a:t>
            </a:r>
            <a:r>
              <a:rPr lang="ru-RU" sz="1000" dirty="0" err="1"/>
              <a:t>балалар</a:t>
            </a:r>
            <a:r>
              <a:rPr lang="ru-RU" sz="1000" dirty="0"/>
              <a:t> </a:t>
            </a:r>
            <a:r>
              <a:rPr lang="ru-RU" sz="1000" dirty="0" err="1"/>
              <a:t>ойындарының</a:t>
            </a:r>
            <a:r>
              <a:rPr lang="ru-RU" sz="1000" dirty="0"/>
              <a:t> </a:t>
            </a:r>
            <a:r>
              <a:rPr lang="ru-RU" sz="1000" dirty="0" err="1"/>
              <a:t>маңызы</a:t>
            </a:r>
            <a:endParaRPr lang="ru-RU" sz="1000" dirty="0"/>
          </a:p>
          <a:p>
            <a:pPr lvl="0"/>
            <a:r>
              <a:rPr lang="ru-RU" sz="1000" dirty="0"/>
              <a:t>4. </a:t>
            </a:r>
            <a:r>
              <a:rPr lang="ru-RU" sz="1000" dirty="0" err="1"/>
              <a:t>Балалармен</a:t>
            </a:r>
            <a:r>
              <a:rPr lang="ru-RU" sz="1000" dirty="0"/>
              <a:t> </a:t>
            </a:r>
            <a:r>
              <a:rPr lang="ru-RU" sz="1000" dirty="0" err="1"/>
              <a:t>шығармашылық</a:t>
            </a:r>
            <a:r>
              <a:rPr lang="ru-RU" sz="1000" dirty="0"/>
              <a:t> </a:t>
            </a:r>
            <a:r>
              <a:rPr lang="ru-RU" sz="1000" dirty="0" err="1"/>
              <a:t>іс-әрекеттің</a:t>
            </a:r>
            <a:r>
              <a:rPr lang="ru-RU" sz="1000" dirty="0"/>
              <a:t> </a:t>
            </a:r>
            <a:r>
              <a:rPr lang="ru-RU" sz="1000" dirty="0" err="1"/>
              <a:t>тиімділігін</a:t>
            </a:r>
            <a:r>
              <a:rPr lang="ru-RU" sz="1000" dirty="0"/>
              <a:t> </a:t>
            </a:r>
            <a:r>
              <a:rPr lang="ru-RU" sz="1000" dirty="0" err="1"/>
              <a:t>арттыру</a:t>
            </a:r>
            <a:endParaRPr lang="ru-RU" sz="1000" dirty="0"/>
          </a:p>
          <a:p>
            <a:pPr lvl="0"/>
            <a:r>
              <a:rPr lang="ru-RU" sz="1000" dirty="0"/>
              <a:t>5. </a:t>
            </a:r>
            <a:r>
              <a:rPr lang="ru-RU" sz="1000" dirty="0" err="1"/>
              <a:t>Шығармашылық</a:t>
            </a:r>
            <a:r>
              <a:rPr lang="ru-RU" sz="1000" dirty="0"/>
              <a:t> </a:t>
            </a:r>
            <a:r>
              <a:rPr lang="ru-RU" sz="1000" dirty="0" err="1"/>
              <a:t>тұлғаны</a:t>
            </a:r>
            <a:r>
              <a:rPr lang="ru-RU" sz="1000" dirty="0"/>
              <a:t> </a:t>
            </a:r>
            <a:r>
              <a:rPr lang="ru-RU" sz="1000" dirty="0" err="1"/>
              <a:t>дамыту</a:t>
            </a:r>
            <a:r>
              <a:rPr lang="ru-RU" sz="1000" dirty="0"/>
              <a:t> </a:t>
            </a:r>
            <a:r>
              <a:rPr lang="ru-RU" sz="1000" dirty="0" err="1"/>
              <a:t>үшін</a:t>
            </a:r>
            <a:r>
              <a:rPr lang="ru-RU" sz="1000" dirty="0"/>
              <a:t> </a:t>
            </a:r>
            <a:r>
              <a:rPr lang="ru-RU" sz="1000" dirty="0" err="1"/>
              <a:t>отбасы</a:t>
            </a:r>
            <a:r>
              <a:rPr lang="ru-RU" sz="1000" dirty="0"/>
              <a:t> мен </a:t>
            </a:r>
            <a:r>
              <a:rPr lang="ru-RU" sz="1000" dirty="0" err="1"/>
              <a:t>мектептің</a:t>
            </a:r>
            <a:r>
              <a:rPr lang="ru-RU" sz="1000" dirty="0"/>
              <a:t> </a:t>
            </a:r>
            <a:r>
              <a:rPr lang="ru-RU" sz="1000" dirty="0" err="1"/>
              <a:t>өзара</a:t>
            </a:r>
            <a:r>
              <a:rPr lang="ru-RU" sz="1000" dirty="0"/>
              <a:t> </a:t>
            </a:r>
            <a:r>
              <a:rPr lang="ru-RU" sz="1000" dirty="0" err="1"/>
              <a:t>әрекеттесуі</a:t>
            </a:r>
            <a:endParaRPr lang="ru-RU" sz="1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37739" y="2983405"/>
            <a:ext cx="40849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Ақпараттан ақ-қараны ажырату өнері.</a:t>
            </a:r>
          </a:p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Жасөспірімнің желідегі әрекеті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52652" y="3445070"/>
            <a:ext cx="39625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1. Интернет </a:t>
            </a:r>
            <a:r>
              <a:rPr lang="ru-RU" sz="1000" dirty="0" err="1"/>
              <a:t>және</a:t>
            </a:r>
            <a:r>
              <a:rPr lang="ru-RU" sz="1000" dirty="0"/>
              <a:t> </a:t>
            </a:r>
            <a:r>
              <a:rPr lang="ru-RU" sz="1000" dirty="0" err="1"/>
              <a:t>жасөспірімнің</a:t>
            </a:r>
            <a:r>
              <a:rPr lang="ru-RU" sz="1000" dirty="0"/>
              <a:t> </a:t>
            </a:r>
            <a:r>
              <a:rPr lang="ru-RU" sz="1000" dirty="0" err="1"/>
              <a:t>желідегі</a:t>
            </a:r>
            <a:r>
              <a:rPr lang="ru-RU" sz="1000" dirty="0"/>
              <a:t> </a:t>
            </a:r>
            <a:r>
              <a:rPr lang="ru-RU" sz="1000" dirty="0" err="1"/>
              <a:t>әрекетінің</a:t>
            </a:r>
            <a:r>
              <a:rPr lang="ru-RU" sz="1000" dirty="0"/>
              <a:t> </a:t>
            </a:r>
            <a:r>
              <a:rPr lang="ru-RU" sz="1000" dirty="0" err="1"/>
              <a:t>формалары</a:t>
            </a:r>
            <a:endParaRPr lang="ru-RU" sz="1000" dirty="0"/>
          </a:p>
          <a:p>
            <a:pPr lvl="0"/>
            <a:r>
              <a:rPr lang="ru-RU" sz="1000" dirty="0"/>
              <a:t>2. </a:t>
            </a:r>
            <a:r>
              <a:rPr lang="ru-RU" sz="1000" dirty="0" err="1"/>
              <a:t>Жеткіншектердің</a:t>
            </a:r>
            <a:r>
              <a:rPr lang="ru-RU" sz="1000" dirty="0"/>
              <a:t> </a:t>
            </a:r>
            <a:r>
              <a:rPr lang="ru-RU" sz="1000" dirty="0" err="1"/>
              <a:t>интернетті</a:t>
            </a:r>
            <a:r>
              <a:rPr lang="ru-RU" sz="1000" dirty="0"/>
              <a:t> </a:t>
            </a:r>
            <a:r>
              <a:rPr lang="ru-RU" sz="1000" dirty="0" err="1"/>
              <a:t>пайдалануының</a:t>
            </a:r>
            <a:r>
              <a:rPr lang="ru-RU" sz="1000" dirty="0"/>
              <a:t> </a:t>
            </a:r>
            <a:r>
              <a:rPr lang="ru-RU" sz="1000" dirty="0" err="1"/>
              <a:t>негізгі</a:t>
            </a:r>
            <a:r>
              <a:rPr lang="ru-RU" sz="1000" dirty="0"/>
              <a:t> </a:t>
            </a:r>
            <a:r>
              <a:rPr lang="ru-RU" sz="1000" dirty="0" err="1"/>
              <a:t>проблемалары</a:t>
            </a:r>
            <a:r>
              <a:rPr lang="ru-RU" sz="1000" dirty="0"/>
              <a:t>, </a:t>
            </a:r>
            <a:r>
              <a:rPr lang="ru-RU" sz="1000" dirty="0" err="1"/>
              <a:t>салдары</a:t>
            </a:r>
            <a:r>
              <a:rPr lang="ru-RU" sz="1000" dirty="0"/>
              <a:t> </a:t>
            </a:r>
            <a:r>
              <a:rPr lang="ru-RU" sz="1000" dirty="0" err="1"/>
              <a:t>және</a:t>
            </a:r>
            <a:r>
              <a:rPr lang="ru-RU" sz="1000" dirty="0"/>
              <a:t> </a:t>
            </a:r>
            <a:r>
              <a:rPr lang="ru-RU" sz="1000" dirty="0" err="1"/>
              <a:t>мүмкіндіктері</a:t>
            </a:r>
            <a:endParaRPr lang="ru-RU" sz="1000" dirty="0"/>
          </a:p>
          <a:p>
            <a:pPr lvl="0"/>
            <a:r>
              <a:rPr lang="ru-RU" sz="1000" dirty="0"/>
              <a:t>3. </a:t>
            </a:r>
            <a:r>
              <a:rPr lang="ru-RU" sz="1000" dirty="0" err="1"/>
              <a:t>Ата-ананың</a:t>
            </a:r>
            <a:r>
              <a:rPr lang="ru-RU" sz="1000" dirty="0"/>
              <a:t> </a:t>
            </a:r>
            <a:r>
              <a:rPr lang="ru-RU" sz="1000" dirty="0" err="1"/>
              <a:t>жасөспірімді</a:t>
            </a:r>
            <a:r>
              <a:rPr lang="ru-RU" sz="1000" dirty="0"/>
              <a:t> </a:t>
            </a:r>
            <a:r>
              <a:rPr lang="ru-RU" sz="1000" dirty="0" err="1"/>
              <a:t>кибербуллингтен</a:t>
            </a:r>
            <a:r>
              <a:rPr lang="ru-RU" sz="1000" dirty="0"/>
              <a:t> </a:t>
            </a:r>
            <a:r>
              <a:rPr lang="ru-RU" sz="1000" dirty="0" err="1"/>
              <a:t>және</a:t>
            </a:r>
            <a:r>
              <a:rPr lang="ru-RU" sz="1000" dirty="0"/>
              <a:t> интернет </a:t>
            </a:r>
            <a:r>
              <a:rPr lang="ru-RU" sz="1000" dirty="0" err="1"/>
              <a:t>кеңістігіндегі</a:t>
            </a:r>
            <a:r>
              <a:rPr lang="ru-RU" sz="1000" dirty="0"/>
              <a:t> </a:t>
            </a:r>
            <a:r>
              <a:rPr lang="ru-RU" sz="1000" dirty="0" err="1"/>
              <a:t>қауіпті</a:t>
            </a:r>
            <a:r>
              <a:rPr lang="ru-RU" sz="1000" dirty="0"/>
              <a:t> </a:t>
            </a:r>
            <a:r>
              <a:rPr lang="ru-RU" sz="1000" dirty="0" err="1"/>
              <a:t>көздерден</a:t>
            </a:r>
            <a:r>
              <a:rPr lang="ru-RU" sz="1000" dirty="0"/>
              <a:t> </a:t>
            </a:r>
            <a:r>
              <a:rPr lang="ru-RU" sz="1000" dirty="0" err="1"/>
              <a:t>қорғау</a:t>
            </a:r>
            <a:r>
              <a:rPr lang="ru-RU" sz="1000" dirty="0"/>
              <a:t> </a:t>
            </a:r>
            <a:r>
              <a:rPr lang="ru-RU" sz="1000" dirty="0" err="1"/>
              <a:t>алгоритмі</a:t>
            </a:r>
            <a:endParaRPr lang="ru-RU" sz="1000" dirty="0"/>
          </a:p>
          <a:p>
            <a:pPr lvl="0"/>
            <a:r>
              <a:rPr lang="ru-RU" sz="1000" dirty="0"/>
              <a:t>4. «</a:t>
            </a:r>
            <a:r>
              <a:rPr lang="ru-RU" sz="1000" dirty="0" err="1"/>
              <a:t>Болар</a:t>
            </a:r>
            <a:r>
              <a:rPr lang="ru-RU" sz="1000" dirty="0"/>
              <a:t> </a:t>
            </a:r>
            <a:r>
              <a:rPr lang="ru-RU" sz="1000" dirty="0" err="1"/>
              <a:t>елдің</a:t>
            </a:r>
            <a:r>
              <a:rPr lang="ru-RU" sz="1000" dirty="0"/>
              <a:t> </a:t>
            </a:r>
            <a:r>
              <a:rPr lang="ru-RU" sz="1000" dirty="0" err="1"/>
              <a:t>баласы</a:t>
            </a:r>
            <a:r>
              <a:rPr lang="ru-RU" sz="1000" dirty="0"/>
              <a:t> </a:t>
            </a:r>
            <a:r>
              <a:rPr lang="ru-RU" sz="1000" dirty="0" err="1"/>
              <a:t>бір</a:t>
            </a:r>
            <a:r>
              <a:rPr lang="ru-RU" sz="1000" dirty="0"/>
              <a:t> батыр дер...» </a:t>
            </a:r>
            <a:r>
              <a:rPr lang="ru-RU" sz="1000" dirty="0" err="1"/>
              <a:t>Желідегі</a:t>
            </a:r>
            <a:r>
              <a:rPr lang="ru-RU" sz="1000" dirty="0"/>
              <a:t> </a:t>
            </a:r>
            <a:r>
              <a:rPr lang="ru-RU" sz="1000" dirty="0" err="1"/>
              <a:t>жасөспірімнің</a:t>
            </a:r>
            <a:r>
              <a:rPr lang="ru-RU" sz="1000" dirty="0"/>
              <a:t> </a:t>
            </a:r>
            <a:r>
              <a:rPr lang="ru-RU" sz="1000" dirty="0" err="1"/>
              <a:t>мінез-құлқына</a:t>
            </a:r>
            <a:r>
              <a:rPr lang="ru-RU" sz="1000" dirty="0"/>
              <a:t> </a:t>
            </a:r>
            <a:r>
              <a:rPr lang="ru-RU" sz="1000" dirty="0" err="1"/>
              <a:t>тәрбиенің</a:t>
            </a:r>
            <a:r>
              <a:rPr lang="ru-RU" sz="1000" dirty="0"/>
              <a:t> </a:t>
            </a:r>
            <a:r>
              <a:rPr lang="ru-RU" sz="1000" dirty="0" err="1"/>
              <a:t>әсері</a:t>
            </a:r>
            <a:endParaRPr lang="ru-RU" sz="1000" dirty="0"/>
          </a:p>
          <a:p>
            <a:pPr lvl="0"/>
            <a:r>
              <a:rPr lang="ru-RU" sz="1000" dirty="0"/>
              <a:t>5. </a:t>
            </a:r>
            <a:r>
              <a:rPr lang="ru-RU" sz="1000" dirty="0" err="1"/>
              <a:t>Жасөспірімнің</a:t>
            </a:r>
            <a:r>
              <a:rPr lang="ru-RU" sz="1000" dirty="0"/>
              <a:t> </a:t>
            </a:r>
            <a:r>
              <a:rPr lang="ru-RU" sz="1000" dirty="0" err="1"/>
              <a:t>ақпараттық</a:t>
            </a:r>
            <a:r>
              <a:rPr lang="ru-RU" sz="1000" dirty="0"/>
              <a:t> </a:t>
            </a:r>
            <a:r>
              <a:rPr lang="ru-RU" sz="1000" dirty="0" err="1"/>
              <a:t>қауіпсіздігін</a:t>
            </a:r>
            <a:r>
              <a:rPr lang="ru-RU" sz="1000" dirty="0"/>
              <a:t> </a:t>
            </a:r>
            <a:r>
              <a:rPr lang="ru-RU" sz="1000" dirty="0" err="1"/>
              <a:t>қамтамасыз</a:t>
            </a:r>
            <a:r>
              <a:rPr lang="ru-RU" sz="1000" dirty="0"/>
              <a:t> </a:t>
            </a:r>
            <a:r>
              <a:rPr lang="ru-RU" sz="1000" dirty="0" err="1"/>
              <a:t>ету</a:t>
            </a:r>
            <a:r>
              <a:rPr lang="ru-RU" sz="1000" dirty="0"/>
              <a:t> </a:t>
            </a:r>
            <a:r>
              <a:rPr lang="ru-RU" sz="1000" dirty="0" err="1"/>
              <a:t>бойынша</a:t>
            </a:r>
            <a:r>
              <a:rPr lang="ru-RU" sz="1000" dirty="0"/>
              <a:t> </a:t>
            </a:r>
            <a:r>
              <a:rPr lang="ru-RU" sz="1000" dirty="0" err="1"/>
              <a:t>мектеп</a:t>
            </a:r>
            <a:r>
              <a:rPr lang="ru-RU" sz="1000" dirty="0"/>
              <a:t> пен </a:t>
            </a:r>
            <a:r>
              <a:rPr lang="ru-RU" sz="1000" dirty="0" err="1"/>
              <a:t>ата-ананың</a:t>
            </a:r>
            <a:r>
              <a:rPr lang="ru-RU" sz="1000" dirty="0"/>
              <a:t> </a:t>
            </a:r>
            <a:r>
              <a:rPr lang="ru-RU" sz="1000" dirty="0" err="1"/>
              <a:t>өзара</a:t>
            </a:r>
            <a:r>
              <a:rPr lang="ru-RU" sz="1000" dirty="0"/>
              <a:t> </a:t>
            </a:r>
            <a:r>
              <a:rPr lang="ru-RU" sz="1000" dirty="0" err="1"/>
              <a:t>әрекеттесуі</a:t>
            </a:r>
            <a:endParaRPr lang="ru-RU" sz="1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89419" y="2870963"/>
            <a:ext cx="3675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«Әр нәрсенің өлшемі бар...»</a:t>
            </a:r>
          </a:p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«Қажеттілік» пен «қалау» арасындағы тепе-теңдікті қалай сақтауға болады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382000" y="3618359"/>
            <a:ext cx="35231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1.Жасөспірімнің </a:t>
            </a:r>
            <a:r>
              <a:rPr lang="ru-RU" sz="1000" dirty="0" err="1"/>
              <a:t>қажеттіліктері</a:t>
            </a:r>
            <a:r>
              <a:rPr lang="ru-RU" sz="1000" dirty="0"/>
              <a:t> мен </a:t>
            </a:r>
            <a:r>
              <a:rPr lang="ru-RU" sz="1000" dirty="0" err="1"/>
              <a:t>қалаулары</a:t>
            </a:r>
            <a:endParaRPr lang="ru-RU" sz="1000" dirty="0"/>
          </a:p>
          <a:p>
            <a:pPr lvl="0"/>
            <a:r>
              <a:rPr lang="ru-RU" sz="1000" dirty="0"/>
              <a:t>2. </a:t>
            </a:r>
            <a:r>
              <a:rPr lang="ru-RU" sz="1000" dirty="0" err="1"/>
              <a:t>Жасөспірімдегі</a:t>
            </a:r>
            <a:r>
              <a:rPr lang="ru-RU" sz="1000" dirty="0"/>
              <a:t> </a:t>
            </a:r>
            <a:r>
              <a:rPr lang="ru-RU" sz="1000" dirty="0" err="1"/>
              <a:t>проблемалық</a:t>
            </a:r>
            <a:r>
              <a:rPr lang="ru-RU" sz="1000" dirty="0"/>
              <a:t> </a:t>
            </a:r>
            <a:r>
              <a:rPr lang="ru-RU" sz="1000" dirty="0" err="1"/>
              <a:t>мінез-құлық</a:t>
            </a:r>
            <a:r>
              <a:rPr lang="ru-RU" sz="1000" dirty="0"/>
              <a:t> </a:t>
            </a:r>
            <a:r>
              <a:rPr lang="ru-RU" sz="1000" dirty="0" err="1"/>
              <a:t>белгілері</a:t>
            </a:r>
            <a:endParaRPr lang="ru-RU" sz="1000" dirty="0"/>
          </a:p>
          <a:p>
            <a:pPr lvl="0"/>
            <a:r>
              <a:rPr lang="ru-RU" sz="1000" dirty="0"/>
              <a:t>3. </a:t>
            </a:r>
            <a:r>
              <a:rPr lang="ru-RU" sz="1000" dirty="0" err="1"/>
              <a:t>Жағымсыз</a:t>
            </a:r>
            <a:r>
              <a:rPr lang="ru-RU" sz="1000" dirty="0"/>
              <a:t> </a:t>
            </a:r>
            <a:r>
              <a:rPr lang="ru-RU" sz="1000" dirty="0" err="1"/>
              <a:t>эмоциялармен</a:t>
            </a:r>
            <a:r>
              <a:rPr lang="ru-RU" sz="1000" dirty="0"/>
              <a:t> </a:t>
            </a:r>
            <a:r>
              <a:rPr lang="ru-RU" sz="1000" dirty="0" err="1"/>
              <a:t>жұмыс</a:t>
            </a:r>
            <a:r>
              <a:rPr lang="ru-RU" sz="1000" dirty="0"/>
              <a:t> </a:t>
            </a:r>
            <a:r>
              <a:rPr lang="ru-RU" sz="1000" dirty="0" err="1"/>
              <a:t>істеу</a:t>
            </a:r>
            <a:r>
              <a:rPr lang="ru-RU" sz="1000" dirty="0"/>
              <a:t> </a:t>
            </a:r>
            <a:r>
              <a:rPr lang="ru-RU" sz="1000" dirty="0" err="1"/>
              <a:t>алгоритмі</a:t>
            </a:r>
            <a:endParaRPr lang="ru-RU" sz="1000" dirty="0"/>
          </a:p>
          <a:p>
            <a:pPr lvl="0"/>
            <a:r>
              <a:rPr lang="ru-RU" sz="1000" dirty="0"/>
              <a:t>4. Ашу </a:t>
            </a:r>
            <a:r>
              <a:rPr lang="ru-RU" sz="1000" dirty="0" err="1"/>
              <a:t>тасады</a:t>
            </a:r>
            <a:r>
              <a:rPr lang="ru-RU" sz="1000" dirty="0"/>
              <a:t>, </a:t>
            </a:r>
            <a:r>
              <a:rPr lang="ru-RU" sz="1000" dirty="0" err="1"/>
              <a:t>ақыл</a:t>
            </a:r>
            <a:r>
              <a:rPr lang="ru-RU" sz="1000" dirty="0"/>
              <a:t> </a:t>
            </a:r>
            <a:r>
              <a:rPr lang="ru-RU" sz="1000" dirty="0" err="1"/>
              <a:t>басады.Өзін-өзі</a:t>
            </a:r>
            <a:r>
              <a:rPr lang="ru-RU" sz="1000" dirty="0"/>
              <a:t> </a:t>
            </a:r>
            <a:r>
              <a:rPr lang="ru-RU" sz="1000" dirty="0" err="1"/>
              <a:t>реттеу</a:t>
            </a:r>
            <a:r>
              <a:rPr lang="ru-RU" sz="1000" dirty="0"/>
              <a:t> </a:t>
            </a:r>
            <a:r>
              <a:rPr lang="ru-RU" sz="1000" dirty="0" err="1"/>
              <a:t>жолдары</a:t>
            </a:r>
            <a:endParaRPr lang="ru-RU" sz="1000" dirty="0"/>
          </a:p>
          <a:p>
            <a:pPr lvl="0"/>
            <a:r>
              <a:rPr lang="ru-RU" sz="1000" dirty="0"/>
              <a:t>5. </a:t>
            </a:r>
            <a:r>
              <a:rPr lang="ru-RU" sz="1000" dirty="0" err="1"/>
              <a:t>Жасөспірімдер</a:t>
            </a:r>
            <a:r>
              <a:rPr lang="ru-RU" sz="1000" dirty="0"/>
              <a:t> </a:t>
            </a:r>
            <a:r>
              <a:rPr lang="ru-RU" sz="1000" dirty="0" err="1"/>
              <a:t>арасындағы</a:t>
            </a:r>
            <a:r>
              <a:rPr lang="ru-RU" sz="1000" dirty="0"/>
              <a:t> </a:t>
            </a:r>
            <a:r>
              <a:rPr lang="ru-RU" sz="1000" dirty="0" err="1"/>
              <a:t>құқық</a:t>
            </a:r>
            <a:r>
              <a:rPr lang="ru-RU" sz="1000" dirty="0"/>
              <a:t> </a:t>
            </a:r>
            <a:r>
              <a:rPr lang="ru-RU" sz="1000" dirty="0" err="1"/>
              <a:t>бұзушылықтың</a:t>
            </a:r>
            <a:r>
              <a:rPr lang="ru-RU" sz="1000" dirty="0"/>
              <a:t> </a:t>
            </a:r>
            <a:r>
              <a:rPr lang="ru-RU" sz="1000" dirty="0" err="1"/>
              <a:t>алдын</a:t>
            </a:r>
            <a:r>
              <a:rPr lang="ru-RU" sz="1000" dirty="0"/>
              <a:t> </a:t>
            </a:r>
            <a:r>
              <a:rPr lang="ru-RU" sz="1000" dirty="0" err="1"/>
              <a:t>алу</a:t>
            </a:r>
            <a:endParaRPr lang="ru-RU" sz="1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31826" y="5077422"/>
            <a:ext cx="38458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1200" b="1" dirty="0">
                <a:solidFill>
                  <a:schemeClr val="accent5">
                    <a:lumMod val="75000"/>
                  </a:schemeClr>
                </a:solidFill>
              </a:rPr>
              <a:t>Жасөспірімдермен қарым-қатынас құпиялары</a:t>
            </a:r>
            <a:endParaRPr lang="x-none" sz="12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1826" y="5425718"/>
            <a:ext cx="38082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1000" dirty="0"/>
              <a:t>1.Жасөспірімнің өміріндегі ең маңызды нәрсе – достық </a:t>
            </a:r>
          </a:p>
          <a:p>
            <a:pPr lvl="0"/>
            <a:r>
              <a:rPr lang="kk-KZ" sz="1000" dirty="0"/>
              <a:t>2. Қазіргі балалардың достығы. Жасөспірім субмәдениеттері</a:t>
            </a:r>
          </a:p>
          <a:p>
            <a:pPr lvl="0"/>
            <a:r>
              <a:rPr lang="kk-KZ" sz="1000" dirty="0"/>
              <a:t>3. Жасөспірімдер арасындағы қақтығыстар. Қорқыту. Әдепсіз өскен адамнан, тәртіппен өскен тал жақсы</a:t>
            </a:r>
          </a:p>
          <a:p>
            <a:pPr lvl="0"/>
            <a:r>
              <a:rPr lang="kk-KZ" sz="1000" dirty="0"/>
              <a:t>4. Ата-аналардың мінез-құлық стратегиялары</a:t>
            </a:r>
          </a:p>
          <a:p>
            <a:pPr lvl="0"/>
            <a:r>
              <a:rPr lang="kk-KZ" sz="1000" dirty="0"/>
              <a:t>5. Ұлттық құндылықтар «қабылдау», «құрметтеу», «шынайылық» адамдар арасындағы қарым-қатынасты құрудың негізі ретінде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96856" y="5025179"/>
            <a:ext cx="387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Отбасы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құндылығы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-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сарқылмас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қазына</a:t>
            </a:r>
            <a:endParaRPr lang="ru-RU" sz="1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Құндылықтар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отбасы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бақытының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негізі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</a:rPr>
              <a:t>ретінде</a:t>
            </a:r>
            <a:endParaRPr lang="ru-RU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348437" y="5579606"/>
            <a:ext cx="76165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/>
              <a:t>1.  </a:t>
            </a:r>
            <a:r>
              <a:rPr lang="ru-RU" sz="1000" dirty="0" err="1"/>
              <a:t>Отбасылық</a:t>
            </a:r>
            <a:r>
              <a:rPr lang="ru-RU" sz="1000" dirty="0"/>
              <a:t> </a:t>
            </a:r>
            <a:r>
              <a:rPr lang="ru-RU" sz="1000" dirty="0" err="1"/>
              <a:t>құндылықтарды</a:t>
            </a:r>
            <a:r>
              <a:rPr lang="ru-RU" sz="1000" dirty="0"/>
              <a:t> </a:t>
            </a:r>
            <a:r>
              <a:rPr lang="ru-RU" sz="1000" dirty="0" err="1"/>
              <a:t>қолданудың</a:t>
            </a:r>
            <a:r>
              <a:rPr lang="ru-RU" sz="1000" dirty="0"/>
              <a:t> </a:t>
            </a:r>
            <a:r>
              <a:rPr lang="ru-RU" sz="1000" dirty="0" err="1"/>
              <a:t>өзектілігі</a:t>
            </a:r>
            <a:endParaRPr lang="ru-RU" sz="1000" dirty="0"/>
          </a:p>
          <a:p>
            <a:pPr lvl="0"/>
            <a:r>
              <a:rPr lang="ru-RU" sz="1000" dirty="0"/>
              <a:t>2. «</a:t>
            </a:r>
            <a:r>
              <a:rPr lang="ru-RU" sz="1000" dirty="0" err="1"/>
              <a:t>Көңіл</a:t>
            </a:r>
            <a:r>
              <a:rPr lang="ru-RU" sz="1000" dirty="0"/>
              <a:t> </a:t>
            </a:r>
            <a:r>
              <a:rPr lang="ru-RU" sz="1000" dirty="0" err="1"/>
              <a:t>кең</a:t>
            </a:r>
            <a:r>
              <a:rPr lang="ru-RU" sz="1000" dirty="0"/>
              <a:t> </a:t>
            </a:r>
            <a:r>
              <a:rPr lang="ru-RU" sz="1000" dirty="0" err="1"/>
              <a:t>болса</a:t>
            </a:r>
            <a:r>
              <a:rPr lang="ru-RU" sz="1000" dirty="0"/>
              <a:t>, </a:t>
            </a:r>
            <a:r>
              <a:rPr lang="ru-RU" sz="1000" dirty="0" err="1"/>
              <a:t>үйдің</a:t>
            </a:r>
            <a:r>
              <a:rPr lang="ru-RU" sz="1000" dirty="0"/>
              <a:t> </a:t>
            </a:r>
            <a:r>
              <a:rPr lang="ru-RU" sz="1000" dirty="0" err="1"/>
              <a:t>тарлығы</a:t>
            </a:r>
            <a:r>
              <a:rPr lang="ru-RU" sz="1000" dirty="0"/>
              <a:t> </a:t>
            </a:r>
            <a:r>
              <a:rPr lang="ru-RU" sz="1000" dirty="0" err="1"/>
              <a:t>білінбес</a:t>
            </a:r>
            <a:r>
              <a:rPr lang="ru-RU" sz="1000" dirty="0"/>
              <a:t>»: </a:t>
            </a:r>
            <a:r>
              <a:rPr lang="ru-RU" sz="1000" dirty="0" err="1"/>
              <a:t>Қонақжайлылық</a:t>
            </a:r>
            <a:r>
              <a:rPr lang="ru-RU" sz="1000" dirty="0"/>
              <a:t> </a:t>
            </a:r>
            <a:r>
              <a:rPr lang="ru-RU" sz="1000" dirty="0" err="1"/>
              <a:t>отбасы</a:t>
            </a:r>
            <a:r>
              <a:rPr lang="ru-RU" sz="1000" dirty="0"/>
              <a:t> </a:t>
            </a:r>
            <a:r>
              <a:rPr lang="ru-RU" sz="1000" dirty="0" err="1"/>
              <a:t>құндылықтарының</a:t>
            </a:r>
            <a:r>
              <a:rPr lang="ru-RU" sz="1000" dirty="0"/>
              <a:t> </a:t>
            </a:r>
            <a:r>
              <a:rPr lang="ru-RU" sz="1000" dirty="0" err="1"/>
              <a:t>негізі</a:t>
            </a:r>
            <a:r>
              <a:rPr lang="ru-RU" sz="1000" dirty="0"/>
              <a:t> </a:t>
            </a:r>
            <a:r>
              <a:rPr lang="ru-RU" sz="1000" dirty="0" err="1"/>
              <a:t>ретінде</a:t>
            </a:r>
            <a:endParaRPr lang="ru-RU" sz="1000" dirty="0"/>
          </a:p>
          <a:p>
            <a:pPr lvl="0"/>
            <a:r>
              <a:rPr lang="ru-RU" sz="1000" dirty="0"/>
              <a:t>3. «</a:t>
            </a:r>
            <a:r>
              <a:rPr lang="ru-RU" sz="1000" dirty="0" err="1"/>
              <a:t>Мейірімді</a:t>
            </a:r>
            <a:r>
              <a:rPr lang="ru-RU" sz="1000" dirty="0"/>
              <a:t> </a:t>
            </a:r>
            <a:r>
              <a:rPr lang="ru-RU" sz="1000" dirty="0" err="1"/>
              <a:t>ата</a:t>
            </a:r>
            <a:r>
              <a:rPr lang="ru-RU" sz="1000" dirty="0"/>
              <a:t> - </a:t>
            </a:r>
            <a:r>
              <a:rPr lang="ru-RU" sz="1000" dirty="0" err="1"/>
              <a:t>Мейірімді</a:t>
            </a:r>
            <a:r>
              <a:rPr lang="ru-RU" sz="1000" dirty="0"/>
              <a:t> бала». </a:t>
            </a:r>
            <a:r>
              <a:rPr lang="ru-RU" sz="1000" dirty="0" err="1"/>
              <a:t>Бұл</a:t>
            </a:r>
            <a:r>
              <a:rPr lang="ru-RU" sz="1000" dirty="0"/>
              <a:t> </a:t>
            </a:r>
            <a:r>
              <a:rPr lang="ru-RU" sz="1000" dirty="0" err="1"/>
              <a:t>құндылықтарды</a:t>
            </a:r>
            <a:r>
              <a:rPr lang="ru-RU" sz="1000" dirty="0"/>
              <a:t> </a:t>
            </a:r>
            <a:r>
              <a:rPr lang="ru-RU" sz="1000" dirty="0" err="1"/>
              <a:t>отбасында</a:t>
            </a:r>
            <a:r>
              <a:rPr lang="ru-RU" sz="1000" dirty="0"/>
              <a:t>, </a:t>
            </a:r>
            <a:r>
              <a:rPr lang="ru-RU" sz="1000" dirty="0" err="1"/>
              <a:t>балада</a:t>
            </a:r>
            <a:r>
              <a:rPr lang="ru-RU" sz="1000" dirty="0"/>
              <a:t> </a:t>
            </a:r>
            <a:r>
              <a:rPr lang="ru-RU" sz="1000" dirty="0" err="1"/>
              <a:t>қалай</a:t>
            </a:r>
            <a:r>
              <a:rPr lang="ru-RU" sz="1000" dirty="0"/>
              <a:t> </a:t>
            </a:r>
            <a:r>
              <a:rPr lang="ru-RU" sz="1000" dirty="0" err="1"/>
              <a:t>қалыптастырамыз</a:t>
            </a:r>
            <a:r>
              <a:rPr lang="ru-RU" sz="1000" dirty="0"/>
              <a:t> </a:t>
            </a:r>
            <a:r>
              <a:rPr lang="ru-RU" sz="1000" dirty="0" err="1"/>
              <a:t>немесе</a:t>
            </a:r>
            <a:r>
              <a:rPr lang="ru-RU" sz="1000" dirty="0"/>
              <a:t> </a:t>
            </a:r>
            <a:r>
              <a:rPr lang="ru-RU" sz="1000" dirty="0" err="1"/>
              <a:t>сақтаймыз</a:t>
            </a:r>
            <a:r>
              <a:rPr lang="ru-RU" sz="1000" dirty="0"/>
              <a:t>?</a:t>
            </a:r>
          </a:p>
          <a:p>
            <a:pPr lvl="0"/>
            <a:r>
              <a:rPr lang="ru-RU" sz="1000" dirty="0"/>
              <a:t>4. </a:t>
            </a:r>
            <a:r>
              <a:rPr lang="ru-RU" sz="1000" dirty="0" err="1"/>
              <a:t>Бабалар</a:t>
            </a:r>
            <a:r>
              <a:rPr lang="ru-RU" sz="1000" dirty="0"/>
              <a:t> </a:t>
            </a:r>
            <a:r>
              <a:rPr lang="ru-RU" sz="1000" dirty="0" err="1"/>
              <a:t>дәстүрі</a:t>
            </a:r>
            <a:r>
              <a:rPr lang="ru-RU" sz="1000" dirty="0"/>
              <a:t> - </a:t>
            </a:r>
            <a:r>
              <a:rPr lang="ru-RU" sz="1000" dirty="0" err="1"/>
              <a:t>ұрпаққа</a:t>
            </a:r>
            <a:r>
              <a:rPr lang="ru-RU" sz="1000" dirty="0"/>
              <a:t> </a:t>
            </a:r>
            <a:r>
              <a:rPr lang="ru-RU" sz="1000" dirty="0" err="1"/>
              <a:t>өсиеті</a:t>
            </a:r>
            <a:r>
              <a:rPr lang="ru-RU" sz="1000" dirty="0"/>
              <a:t> - </a:t>
            </a:r>
            <a:r>
              <a:rPr lang="ru-RU" sz="1000" dirty="0" err="1"/>
              <a:t>отбасының</a:t>
            </a:r>
            <a:r>
              <a:rPr lang="ru-RU" sz="1000" dirty="0"/>
              <a:t> </a:t>
            </a:r>
            <a:r>
              <a:rPr lang="ru-RU" sz="1000" dirty="0" err="1"/>
              <a:t>құндылық</a:t>
            </a:r>
            <a:r>
              <a:rPr lang="ru-RU" sz="1000" dirty="0"/>
              <a:t> </a:t>
            </a:r>
            <a:r>
              <a:rPr lang="ru-RU" sz="1000" dirty="0" err="1"/>
              <a:t>негізі</a:t>
            </a:r>
            <a:r>
              <a:rPr lang="ru-RU" sz="1000" dirty="0"/>
              <a:t> </a:t>
            </a:r>
            <a:r>
              <a:rPr lang="ru-RU" sz="1000" dirty="0" err="1"/>
              <a:t>ретінде</a:t>
            </a:r>
            <a:r>
              <a:rPr lang="ru-RU" sz="1000" dirty="0"/>
              <a:t> </a:t>
            </a:r>
            <a:r>
              <a:rPr lang="ru-RU" sz="1000" dirty="0" err="1"/>
              <a:t>ұрпақтан-ұрпаққа</a:t>
            </a:r>
            <a:r>
              <a:rPr lang="ru-RU" sz="1000" dirty="0"/>
              <a:t> </a:t>
            </a:r>
            <a:r>
              <a:rPr lang="ru-RU" sz="1000" dirty="0" err="1"/>
              <a:t>жалғасып</a:t>
            </a:r>
            <a:r>
              <a:rPr lang="ru-RU" sz="1000" dirty="0"/>
              <a:t> </a:t>
            </a:r>
            <a:r>
              <a:rPr lang="ru-RU" sz="1000" dirty="0" err="1"/>
              <a:t>келе</a:t>
            </a:r>
            <a:r>
              <a:rPr lang="ru-RU" sz="1000" dirty="0"/>
              <a:t> </a:t>
            </a:r>
            <a:r>
              <a:rPr lang="ru-RU" sz="1000" dirty="0" err="1"/>
              <a:t>жатқан</a:t>
            </a:r>
            <a:r>
              <a:rPr lang="ru-RU" sz="1000" dirty="0"/>
              <a:t> </a:t>
            </a:r>
            <a:r>
              <a:rPr lang="ru-RU" sz="1000" dirty="0" err="1"/>
              <a:t>дәстүрлерді</a:t>
            </a:r>
            <a:r>
              <a:rPr lang="ru-RU" sz="1000" dirty="0"/>
              <a:t> </a:t>
            </a:r>
            <a:r>
              <a:rPr lang="ru-RU" sz="1000" dirty="0" err="1"/>
              <a:t>талқылау</a:t>
            </a:r>
            <a:r>
              <a:rPr lang="ru-RU" sz="1000" dirty="0"/>
              <a:t> </a:t>
            </a:r>
            <a:r>
              <a:rPr lang="ru-RU" sz="1000" dirty="0" err="1"/>
              <a:t>және</a:t>
            </a:r>
            <a:r>
              <a:rPr lang="ru-RU" sz="1000" dirty="0"/>
              <a:t> </a:t>
            </a:r>
            <a:r>
              <a:rPr lang="ru-RU" sz="1000" dirty="0" err="1"/>
              <a:t>қолдану</a:t>
            </a:r>
            <a:endParaRPr lang="ru-RU" sz="1000" dirty="0"/>
          </a:p>
          <a:p>
            <a:pPr lvl="0"/>
            <a:r>
              <a:rPr lang="ru-RU" sz="1000" dirty="0"/>
              <a:t>5. </a:t>
            </a:r>
            <a:r>
              <a:rPr lang="ru-RU" sz="1000" dirty="0" err="1"/>
              <a:t>Жасөспірімдер</a:t>
            </a:r>
            <a:r>
              <a:rPr lang="ru-RU" sz="1000" dirty="0"/>
              <a:t> </a:t>
            </a:r>
            <a:r>
              <a:rPr lang="ru-RU" sz="1000" dirty="0" err="1"/>
              <a:t>арасында</a:t>
            </a:r>
            <a:r>
              <a:rPr lang="ru-RU" sz="1000" dirty="0"/>
              <a:t> </a:t>
            </a:r>
            <a:r>
              <a:rPr lang="ru-RU" sz="1000" dirty="0" err="1"/>
              <a:t>ұлттық</a:t>
            </a:r>
            <a:r>
              <a:rPr lang="ru-RU" sz="1000" dirty="0"/>
              <a:t> </a:t>
            </a:r>
            <a:r>
              <a:rPr lang="ru-RU" sz="1000" dirty="0" err="1"/>
              <a:t>құндылықтарды</a:t>
            </a:r>
            <a:r>
              <a:rPr lang="ru-RU" sz="1000" dirty="0"/>
              <a:t> </a:t>
            </a:r>
            <a:r>
              <a:rPr lang="ru-RU" sz="1000" dirty="0" err="1"/>
              <a:t>сақтауда</a:t>
            </a:r>
            <a:r>
              <a:rPr lang="ru-RU" sz="1000" dirty="0"/>
              <a:t> </a:t>
            </a:r>
            <a:r>
              <a:rPr lang="ru-RU" sz="1000" dirty="0" err="1"/>
              <a:t>мектеп</a:t>
            </a:r>
            <a:r>
              <a:rPr lang="ru-RU" sz="1000" dirty="0"/>
              <a:t> пен </a:t>
            </a:r>
            <a:r>
              <a:rPr lang="ru-RU" sz="1000" dirty="0" err="1"/>
              <a:t>ата-ананың</a:t>
            </a:r>
            <a:r>
              <a:rPr lang="ru-RU" sz="1000" dirty="0"/>
              <a:t> </a:t>
            </a:r>
            <a:r>
              <a:rPr lang="ru-RU" sz="1000" dirty="0" err="1"/>
              <a:t>өзара</a:t>
            </a:r>
            <a:r>
              <a:rPr lang="ru-RU" sz="1000" dirty="0"/>
              <a:t> </a:t>
            </a:r>
            <a:r>
              <a:rPr lang="ru-RU" sz="1000" dirty="0" err="1"/>
              <a:t>әрекетінің</a:t>
            </a:r>
            <a:r>
              <a:rPr lang="ru-RU" sz="1000" dirty="0"/>
              <a:t> </a:t>
            </a:r>
            <a:r>
              <a:rPr lang="ru-RU" sz="1000" dirty="0" err="1"/>
              <a:t>маңызы</a:t>
            </a:r>
            <a:endParaRPr lang="ru-RU" sz="1000" dirty="0"/>
          </a:p>
        </p:txBody>
      </p:sp>
      <p:cxnSp>
        <p:nvCxnSpPr>
          <p:cNvPr id="22" name="Прямая соединительная линия 21"/>
          <p:cNvCxnSpPr>
            <a:cxnSpLocks/>
          </p:cNvCxnSpPr>
          <p:nvPr/>
        </p:nvCxnSpPr>
        <p:spPr>
          <a:xfrm>
            <a:off x="296395" y="2903233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cxnSpLocks/>
          </p:cNvCxnSpPr>
          <p:nvPr/>
        </p:nvCxnSpPr>
        <p:spPr>
          <a:xfrm>
            <a:off x="4348437" y="2903233"/>
            <a:ext cx="3710834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cxnSpLocks/>
          </p:cNvCxnSpPr>
          <p:nvPr/>
        </p:nvCxnSpPr>
        <p:spPr>
          <a:xfrm>
            <a:off x="8352959" y="2886403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296395" y="5038326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cxnSpLocks/>
          </p:cNvCxnSpPr>
          <p:nvPr/>
        </p:nvCxnSpPr>
        <p:spPr>
          <a:xfrm>
            <a:off x="8421407" y="5025179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cxnSpLocks/>
          </p:cNvCxnSpPr>
          <p:nvPr/>
        </p:nvCxnSpPr>
        <p:spPr>
          <a:xfrm>
            <a:off x="4354138" y="4666813"/>
            <a:ext cx="3483722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cxnSpLocks/>
          </p:cNvCxnSpPr>
          <p:nvPr/>
        </p:nvCxnSpPr>
        <p:spPr>
          <a:xfrm>
            <a:off x="4348437" y="5010066"/>
            <a:ext cx="3710834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977094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2955</Words>
  <Application>Microsoft Office PowerPoint</Application>
  <PresentationFormat>Широкоэкранный</PresentationFormat>
  <Paragraphs>379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Азат Тиштыбаев</dc:creator>
  <cp:lastModifiedBy>erbolat105@mail.ru</cp:lastModifiedBy>
  <cp:revision>281</cp:revision>
  <cp:lastPrinted>2023-06-21T03:05:39Z</cp:lastPrinted>
  <dcterms:modified xsi:type="dcterms:W3CDTF">2023-10-09T03:39:18Z</dcterms:modified>
</cp:coreProperties>
</file>