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CA4_ADAD23FB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272" r:id="rId3"/>
    <p:sldId id="3242" r:id="rId4"/>
    <p:sldId id="278" r:id="rId5"/>
    <p:sldId id="3244" r:id="rId6"/>
    <p:sldId id="3240" r:id="rId7"/>
    <p:sldId id="3241" r:id="rId8"/>
    <p:sldId id="318" r:id="rId9"/>
    <p:sldId id="312" r:id="rId10"/>
    <p:sldId id="313" r:id="rId11"/>
    <p:sldId id="303" r:id="rId12"/>
    <p:sldId id="305" r:id="rId13"/>
    <p:sldId id="3236" r:id="rId14"/>
    <p:sldId id="3211" r:id="rId15"/>
    <p:sldId id="3245" r:id="rId16"/>
    <p:sldId id="3220" r:id="rId17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BDEDE8-EC27-41D0-BCBC-CD9974C950BE}">
          <p14:sldIdLst>
            <p14:sldId id="273"/>
            <p14:sldId id="272"/>
            <p14:sldId id="3242"/>
            <p14:sldId id="278"/>
            <p14:sldId id="3244"/>
            <p14:sldId id="3240"/>
            <p14:sldId id="3241"/>
            <p14:sldId id="318"/>
            <p14:sldId id="312"/>
            <p14:sldId id="313"/>
            <p14:sldId id="303"/>
            <p14:sldId id="305"/>
            <p14:sldId id="3236"/>
            <p14:sldId id="3211"/>
            <p14:sldId id="3245"/>
            <p14:sldId id="32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9i4xhnBY8ddIYHAcc+OHaPco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44E7F"/>
    <a:srgbClr val="63B3C6"/>
    <a:srgbClr val="FBCC34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" y="12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k-KZ" sz="3600" b="0" i="0" u="none" strike="noStrike" baseline="0" dirty="0">
                <a:effectLst/>
              </a:rPr>
              <a:t>Кто и насколько влияет на воспитание ребенка</a:t>
            </a:r>
            <a:endParaRPr lang="ru-RU" sz="3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наследственность</c:v>
                </c:pt>
                <c:pt idx="1">
                  <c:v>родители</c:v>
                </c:pt>
                <c:pt idx="2">
                  <c:v>окружающая среда</c:v>
                </c:pt>
                <c:pt idx="3">
                  <c:v>детский сад и школа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0.56999999999999995</c:v>
                </c:pt>
                <c:pt idx="2">
                  <c:v>0.25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CA4_ADAD23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D0582C-C97D-4607-8FE5-9E04118C1666}" authorId="{09726C1B-A178-CF09-BEDB-62468A7607A5}" created="2023-06-11T12:02:32.45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61839251" sldId="3213"/>
      <ac:picMk id="6" creationId="{00000000-0000-0000-0000-000000000000}"/>
    </ac:deMkLst>
    <p188:txBody>
      <a:bodyPr/>
      <a:lstStyle/>
      <a:p>
        <a:r>
          <a:rPr lang="ru-KZ"/>
          <a:t>Возрастные группы нужно дать без скобок, иначе звучит странно - курсы для родителей детей (а кто еще может быть у родителей?)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E60DF-D64E-4A33-A9CE-52D84A48F64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D8196-E5B0-4110-838E-2C965FBC150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Издание приказа об организации педагогической поддержки родителей в воспитании и развитии детей</a:t>
          </a:r>
          <a:endParaRPr lang="ru-RU" sz="2000" dirty="0"/>
        </a:p>
      </dgm:t>
    </dgm:pt>
    <dgm:pt modelId="{5D9A63A0-7664-4120-85C1-BD896D9446FC}" type="parTrans" cxnId="{FEBF6FCC-FC91-4854-B018-7BC0A723D22D}">
      <dgm:prSet/>
      <dgm:spPr/>
      <dgm:t>
        <a:bodyPr/>
        <a:lstStyle/>
        <a:p>
          <a:endParaRPr lang="ru-RU"/>
        </a:p>
      </dgm:t>
    </dgm:pt>
    <dgm:pt modelId="{7BD0DF3B-24EC-4B2B-8DBA-FFD76EE9DD42}" type="sibTrans" cxnId="{FEBF6FCC-FC91-4854-B018-7BC0A723D22D}">
      <dgm:prSet/>
      <dgm:spPr/>
      <dgm:t>
        <a:bodyPr/>
        <a:lstStyle/>
        <a:p>
          <a:endParaRPr lang="ru-RU"/>
        </a:p>
      </dgm:t>
    </dgm:pt>
    <dgm:pt modelId="{0BEE06F8-94ED-4C0F-82F1-6589144AA638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rPr>
            <a:t>Возложение ответственности за организацию деятельности ЦППР на заместителя директора по воспитательной работе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  <a:sym typeface="Arial"/>
          </a:endParaRPr>
        </a:p>
      </dgm:t>
    </dgm:pt>
    <dgm:pt modelId="{B02521AC-D950-4BA7-8570-66A920E8AB43}" type="parTrans" cxnId="{05B42186-3C72-4E80-AF77-6DFA6947D637}">
      <dgm:prSet/>
      <dgm:spPr/>
      <dgm:t>
        <a:bodyPr/>
        <a:lstStyle/>
        <a:p>
          <a:endParaRPr lang="ru-RU"/>
        </a:p>
      </dgm:t>
    </dgm:pt>
    <dgm:pt modelId="{30E2FFED-2C3B-496F-8AAB-C512ACA052A2}" type="sibTrans" cxnId="{05B42186-3C72-4E80-AF77-6DFA6947D637}">
      <dgm:prSet/>
      <dgm:spPr/>
      <dgm:t>
        <a:bodyPr/>
        <a:lstStyle/>
        <a:p>
          <a:endParaRPr lang="ru-RU"/>
        </a:p>
      </dgm:t>
    </dgm:pt>
    <dgm:pt modelId="{F2D1A876-CB9D-41C2-B75E-8A8B25919695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Создание рабочей группы (классные руководители, педагоги-психологи, социальные педагоги, педагоги дополнительного образования)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6F1B6D5-F8F2-4896-8EB0-D9EE7052C203}" type="parTrans" cxnId="{2BF0BBEC-510D-49C1-8ACC-0BD2B41A9A9D}">
      <dgm:prSet/>
      <dgm:spPr/>
      <dgm:t>
        <a:bodyPr/>
        <a:lstStyle/>
        <a:p>
          <a:endParaRPr lang="ru-RU"/>
        </a:p>
      </dgm:t>
    </dgm:pt>
    <dgm:pt modelId="{C79CF8BF-004F-4482-8903-03AED02A85AD}" type="sibTrans" cxnId="{2BF0BBEC-510D-49C1-8ACC-0BD2B41A9A9D}">
      <dgm:prSet/>
      <dgm:spPr/>
      <dgm:t>
        <a:bodyPr/>
        <a:lstStyle/>
        <a:p>
          <a:endParaRPr lang="ru-RU"/>
        </a:p>
      </dgm:t>
    </dgm:pt>
    <dgm:pt modelId="{377A3CF4-C0A6-4080-BEAC-94E5159715C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потребности родителей по психолого-педагогической поддержке </a:t>
          </a:r>
        </a:p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(провести анкетирование, интервью или опрос)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8AD5E40-01D0-450C-9FFC-D912DAFD2AE0}" type="parTrans" cxnId="{88828A32-05C2-4357-AA9D-035A6DEABBA4}">
      <dgm:prSet/>
      <dgm:spPr/>
      <dgm:t>
        <a:bodyPr/>
        <a:lstStyle/>
        <a:p>
          <a:endParaRPr lang="ru-RU"/>
        </a:p>
      </dgm:t>
    </dgm:pt>
    <dgm:pt modelId="{4B57EA1B-CBB5-4641-B67C-6D875D6D71EA}" type="sibTrans" cxnId="{88828A32-05C2-4357-AA9D-035A6DEABBA4}">
      <dgm:prSet/>
      <dgm:spPr/>
      <dgm:t>
        <a:bodyPr/>
        <a:lstStyle/>
        <a:p>
          <a:endParaRPr lang="ru-RU"/>
        </a:p>
      </dgm:t>
    </dgm:pt>
    <dgm:pt modelId="{C25C671B-83E6-4653-9056-76251E4C3B8B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Запрос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DF8CDE8-9197-4EA5-98B4-61001E1BD034}" type="parTrans" cxnId="{76F27EF5-D1C8-4CBD-819A-22F9E891B593}">
      <dgm:prSet/>
      <dgm:spPr/>
      <dgm:t>
        <a:bodyPr/>
        <a:lstStyle/>
        <a:p>
          <a:endParaRPr lang="ru-RU"/>
        </a:p>
      </dgm:t>
    </dgm:pt>
    <dgm:pt modelId="{A5C9293B-7A21-4D0F-B814-8D5792D3D9B6}" type="sibTrans" cxnId="{76F27EF5-D1C8-4CBD-819A-22F9E891B593}">
      <dgm:prSet/>
      <dgm:spPr/>
      <dgm:t>
        <a:bodyPr/>
        <a:lstStyle/>
        <a:p>
          <a:endParaRPr lang="ru-RU"/>
        </a:p>
      </dgm:t>
    </dgm:pt>
    <dgm:pt modelId="{E48D970D-9C10-4DB8-8B8B-6EA3966F029E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Определение тем занятий (в объеме до 30% от рекомендуемой программы)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190E372-9CDB-4EBB-9E23-4E343CE204C1}" type="parTrans" cxnId="{754835D0-D072-4B60-8831-C4AA4E3C4CDF}">
      <dgm:prSet/>
      <dgm:spPr/>
      <dgm:t>
        <a:bodyPr/>
        <a:lstStyle/>
        <a:p>
          <a:endParaRPr lang="ru-RU"/>
        </a:p>
      </dgm:t>
    </dgm:pt>
    <dgm:pt modelId="{D84F00C7-898B-4AD4-B123-2BF1BDBC77CF}" type="sibTrans" cxnId="{754835D0-D072-4B60-8831-C4AA4E3C4CDF}">
      <dgm:prSet/>
      <dgm:spPr/>
      <dgm:t>
        <a:bodyPr/>
        <a:lstStyle/>
        <a:p>
          <a:endParaRPr lang="ru-RU"/>
        </a:p>
      </dgm:t>
    </dgm:pt>
    <dgm:pt modelId="{1EBB1177-07F5-437F-B8F7-A066A62C08A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Организационный этап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10B357-9B79-44A4-8E0F-FE191A93E23E}" type="parTrans" cxnId="{A6FB10BB-D6AD-4ABD-A9D2-FB4A2654201F}">
      <dgm:prSet/>
      <dgm:spPr/>
      <dgm:t>
        <a:bodyPr/>
        <a:lstStyle/>
        <a:p>
          <a:endParaRPr lang="ru-RU"/>
        </a:p>
      </dgm:t>
    </dgm:pt>
    <dgm:pt modelId="{C71EABAE-B43B-45DE-B5FC-534A940BDF10}" type="sibTrans" cxnId="{A6FB10BB-D6AD-4ABD-A9D2-FB4A2654201F}">
      <dgm:prSet/>
      <dgm:spPr/>
      <dgm:t>
        <a:bodyPr/>
        <a:lstStyle/>
        <a:p>
          <a:endParaRPr lang="ru-RU"/>
        </a:p>
      </dgm:t>
    </dgm:pt>
    <dgm:pt modelId="{F96A3B33-BA93-414C-ADAF-14925F24B24E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Информирование родителей о педагогической поддержке. Составление списков участников занятий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688723-2EE8-4D56-98F6-E4881682AED5}" type="parTrans" cxnId="{A7DF0723-66BD-40DC-A4D5-DB899DCBCA46}">
      <dgm:prSet/>
      <dgm:spPr/>
      <dgm:t>
        <a:bodyPr/>
        <a:lstStyle/>
        <a:p>
          <a:endParaRPr lang="ru-RU"/>
        </a:p>
      </dgm:t>
    </dgm:pt>
    <dgm:pt modelId="{1E6344E3-5F50-40F8-8AA5-0EA5FD3FD74A}" type="sibTrans" cxnId="{A7DF0723-66BD-40DC-A4D5-DB899DCBCA46}">
      <dgm:prSet/>
      <dgm:spPr/>
      <dgm:t>
        <a:bodyPr/>
        <a:lstStyle/>
        <a:p>
          <a:endParaRPr lang="ru-RU"/>
        </a:p>
      </dgm:t>
    </dgm:pt>
    <dgm:pt modelId="{86292470-7FD0-4A05-9351-D74E83D5E9F9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Организация обучения педагогов, осуществляющих педагогическую поддержку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418B710-2CC0-4713-ADB8-14CC791167A1}" type="parTrans" cxnId="{4BEAEBE5-4C94-475A-BE28-6438B40A5A78}">
      <dgm:prSet/>
      <dgm:spPr/>
      <dgm:t>
        <a:bodyPr/>
        <a:lstStyle/>
        <a:p>
          <a:endParaRPr lang="ru-RU"/>
        </a:p>
      </dgm:t>
    </dgm:pt>
    <dgm:pt modelId="{81FA5333-B5BA-4699-A9F8-05F42A738F10}" type="sibTrans" cxnId="{4BEAEBE5-4C94-475A-BE28-6438B40A5A78}">
      <dgm:prSet/>
      <dgm:spPr/>
      <dgm:t>
        <a:bodyPr/>
        <a:lstStyle/>
        <a:p>
          <a:endParaRPr lang="ru-RU"/>
        </a:p>
      </dgm:t>
    </dgm:pt>
    <dgm:pt modelId="{EA9E7ABE-1480-421D-A03F-8B1DEFC13E88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Утверждение программы с изменениями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E4AC211-5BA5-4B6A-9154-7AFAFEAF0C00}" type="parTrans" cxnId="{DF87A27E-1181-4ADF-8F49-A7973EA2F66F}">
      <dgm:prSet/>
      <dgm:spPr/>
      <dgm:t>
        <a:bodyPr/>
        <a:lstStyle/>
        <a:p>
          <a:endParaRPr lang="ru-RU"/>
        </a:p>
      </dgm:t>
    </dgm:pt>
    <dgm:pt modelId="{F4D196E1-3530-4AF0-8A95-35E3C503A1CF}" type="sibTrans" cxnId="{DF87A27E-1181-4ADF-8F49-A7973EA2F66F}">
      <dgm:prSet/>
      <dgm:spPr/>
      <dgm:t>
        <a:bodyPr/>
        <a:lstStyle/>
        <a:p>
          <a:endParaRPr lang="ru-RU"/>
        </a:p>
      </dgm:t>
    </dgm:pt>
    <dgm:pt modelId="{D425EB5F-BDC5-4995-8558-5FD9245A9213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Составление расписания занятий на учебный год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8DBB64E-69D1-4812-9DF8-AF275FBC126D}" type="parTrans" cxnId="{A3EF8D30-10A8-4C4A-9575-805117C06C77}">
      <dgm:prSet/>
      <dgm:spPr/>
      <dgm:t>
        <a:bodyPr/>
        <a:lstStyle/>
        <a:p>
          <a:endParaRPr lang="ru-RU"/>
        </a:p>
      </dgm:t>
    </dgm:pt>
    <dgm:pt modelId="{A60DC70E-0BE6-4592-9D45-672FAD563AB1}" type="sibTrans" cxnId="{A3EF8D30-10A8-4C4A-9575-805117C06C77}">
      <dgm:prSet/>
      <dgm:spPr/>
      <dgm:t>
        <a:bodyPr/>
        <a:lstStyle/>
        <a:p>
          <a:endParaRPr lang="ru-RU"/>
        </a:p>
      </dgm:t>
    </dgm:pt>
    <dgm:pt modelId="{6CDADF34-2941-4EC1-9D35-A2638FF96015}" type="pres">
      <dgm:prSet presAssocID="{48CE60DF-D64E-4A33-A9CE-52D84A48F6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01A10-43F7-42BD-B0F5-200669611962}" type="pres">
      <dgm:prSet presAssocID="{1EBB1177-07F5-437F-B8F7-A066A62C08A5}" presName="boxAndChildren" presStyleCnt="0"/>
      <dgm:spPr/>
    </dgm:pt>
    <dgm:pt modelId="{1DE8EB1D-F333-425D-B35E-07388C867B8C}" type="pres">
      <dgm:prSet presAssocID="{1EBB1177-07F5-437F-B8F7-A066A62C08A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5C46D75-9858-4B4C-ACF1-EBABA712B8D7}" type="pres">
      <dgm:prSet presAssocID="{1EBB1177-07F5-437F-B8F7-A066A62C08A5}" presName="entireBox" presStyleLbl="node1" presStyleIdx="0" presStyleCnt="3"/>
      <dgm:spPr/>
      <dgm:t>
        <a:bodyPr/>
        <a:lstStyle/>
        <a:p>
          <a:endParaRPr lang="ru-RU"/>
        </a:p>
      </dgm:t>
    </dgm:pt>
    <dgm:pt modelId="{AC375EFF-57C9-49F2-ABFE-B6A383471868}" type="pres">
      <dgm:prSet presAssocID="{1EBB1177-07F5-437F-B8F7-A066A62C08A5}" presName="descendantBox" presStyleCnt="0"/>
      <dgm:spPr/>
    </dgm:pt>
    <dgm:pt modelId="{7CD7A771-A40D-4EC3-B34A-ECB4C960AE1E}" type="pres">
      <dgm:prSet presAssocID="{F96A3B33-BA93-414C-ADAF-14925F24B24E}" presName="childTextBox" presStyleLbl="fgAccFollowNode1" presStyleIdx="0" presStyleCnt="8" custLinFactNeighborY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4E04A-C0EC-4B60-994C-EC730918D15E}" type="pres">
      <dgm:prSet presAssocID="{86292470-7FD0-4A05-9351-D74E83D5E9F9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F722-A81F-49E9-88DA-54602E56E1C2}" type="pres">
      <dgm:prSet presAssocID="{D425EB5F-BDC5-4995-8558-5FD9245A9213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22343-DCD3-4E7C-8F9F-F2B4644A2707}" type="pres">
      <dgm:prSet presAssocID="{4B57EA1B-CBB5-4641-B67C-6D875D6D71EA}" presName="sp" presStyleCnt="0"/>
      <dgm:spPr/>
    </dgm:pt>
    <dgm:pt modelId="{2AA96F22-D97B-41DD-BC57-E1FCCCDCFA7A}" type="pres">
      <dgm:prSet presAssocID="{377A3CF4-C0A6-4080-BEAC-94E5159715C8}" presName="arrowAndChildren" presStyleCnt="0"/>
      <dgm:spPr/>
    </dgm:pt>
    <dgm:pt modelId="{1C6C49A8-BC2D-405A-BD0C-166786AEA34E}" type="pres">
      <dgm:prSet presAssocID="{377A3CF4-C0A6-4080-BEAC-94E5159715C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4381B89-6209-42C1-8E74-E394D77BC943}" type="pres">
      <dgm:prSet presAssocID="{377A3CF4-C0A6-4080-BEAC-94E5159715C8}" presName="arrow" presStyleLbl="node1" presStyleIdx="1" presStyleCnt="3"/>
      <dgm:spPr/>
      <dgm:t>
        <a:bodyPr/>
        <a:lstStyle/>
        <a:p>
          <a:endParaRPr lang="ru-RU"/>
        </a:p>
      </dgm:t>
    </dgm:pt>
    <dgm:pt modelId="{4C9632C9-79C8-4E5E-83E5-85F410DF23C8}" type="pres">
      <dgm:prSet presAssocID="{377A3CF4-C0A6-4080-BEAC-94E5159715C8}" presName="descendantArrow" presStyleCnt="0"/>
      <dgm:spPr/>
    </dgm:pt>
    <dgm:pt modelId="{98CCE9FA-CEFD-4951-964B-DEBE8AD87ACD}" type="pres">
      <dgm:prSet presAssocID="{C25C671B-83E6-4653-9056-76251E4C3B8B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D9602-CE7A-4EC1-9EBE-43A43F121CEB}" type="pres">
      <dgm:prSet presAssocID="{E48D970D-9C10-4DB8-8B8B-6EA3966F029E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6CC57-9CFD-4668-9980-025A251C5F16}" type="pres">
      <dgm:prSet presAssocID="{EA9E7ABE-1480-421D-A03F-8B1DEFC13E88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A2679-6475-40EA-90D6-6C321A23F133}" type="pres">
      <dgm:prSet presAssocID="{7BD0DF3B-24EC-4B2B-8DBA-FFD76EE9DD42}" presName="sp" presStyleCnt="0"/>
      <dgm:spPr/>
    </dgm:pt>
    <dgm:pt modelId="{45D5504E-7CB7-4C39-99EB-4A809B70761D}" type="pres">
      <dgm:prSet presAssocID="{263D8196-E5B0-4110-838E-2C965FBC1500}" presName="arrowAndChildren" presStyleCnt="0"/>
      <dgm:spPr/>
    </dgm:pt>
    <dgm:pt modelId="{B2F5F163-E95D-465C-98D6-B650BD5ECCE1}" type="pres">
      <dgm:prSet presAssocID="{263D8196-E5B0-4110-838E-2C965FBC150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5A8AB3D-8841-476F-B66C-201910F81E41}" type="pres">
      <dgm:prSet presAssocID="{263D8196-E5B0-4110-838E-2C965FBC1500}" presName="arrow" presStyleLbl="node1" presStyleIdx="2" presStyleCnt="3"/>
      <dgm:spPr/>
      <dgm:t>
        <a:bodyPr/>
        <a:lstStyle/>
        <a:p>
          <a:endParaRPr lang="ru-RU"/>
        </a:p>
      </dgm:t>
    </dgm:pt>
    <dgm:pt modelId="{151CE259-2937-40FE-A44B-B117566A1640}" type="pres">
      <dgm:prSet presAssocID="{263D8196-E5B0-4110-838E-2C965FBC1500}" presName="descendantArrow" presStyleCnt="0"/>
      <dgm:spPr/>
    </dgm:pt>
    <dgm:pt modelId="{39B96153-AFA2-41DF-99DA-41EE7E1D8DD9}" type="pres">
      <dgm:prSet presAssocID="{0BEE06F8-94ED-4C0F-82F1-6589144AA638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57D6A-65EF-4F20-AE7B-A795636FCAA1}" type="pres">
      <dgm:prSet presAssocID="{F2D1A876-CB9D-41C2-B75E-8A8B25919695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D70FB-F03E-4C70-BE24-E23D544A9E9E}" type="presOf" srcId="{EA9E7ABE-1480-421D-A03F-8B1DEFC13E88}" destId="{3036CC57-9CFD-4668-9980-025A251C5F16}" srcOrd="0" destOrd="0" presId="urn:microsoft.com/office/officeart/2005/8/layout/process4"/>
    <dgm:cxn modelId="{2BF0BBEC-510D-49C1-8ACC-0BD2B41A9A9D}" srcId="{263D8196-E5B0-4110-838E-2C965FBC1500}" destId="{F2D1A876-CB9D-41C2-B75E-8A8B25919695}" srcOrd="1" destOrd="0" parTransId="{66F1B6D5-F8F2-4896-8EB0-D9EE7052C203}" sibTransId="{C79CF8BF-004F-4482-8903-03AED02A85AD}"/>
    <dgm:cxn modelId="{FEBF6FCC-FC91-4854-B018-7BC0A723D22D}" srcId="{48CE60DF-D64E-4A33-A9CE-52D84A48F642}" destId="{263D8196-E5B0-4110-838E-2C965FBC1500}" srcOrd="0" destOrd="0" parTransId="{5D9A63A0-7664-4120-85C1-BD896D9446FC}" sibTransId="{7BD0DF3B-24EC-4B2B-8DBA-FFD76EE9DD42}"/>
    <dgm:cxn modelId="{1DC1567F-A6DB-4E54-AB3C-A09464CA42CA}" type="presOf" srcId="{377A3CF4-C0A6-4080-BEAC-94E5159715C8}" destId="{1C6C49A8-BC2D-405A-BD0C-166786AEA34E}" srcOrd="0" destOrd="0" presId="urn:microsoft.com/office/officeart/2005/8/layout/process4"/>
    <dgm:cxn modelId="{312D47F7-813E-493F-AF2C-A76AFC7745D3}" type="presOf" srcId="{F2D1A876-CB9D-41C2-B75E-8A8B25919695}" destId="{2D957D6A-65EF-4F20-AE7B-A795636FCAA1}" srcOrd="0" destOrd="0" presId="urn:microsoft.com/office/officeart/2005/8/layout/process4"/>
    <dgm:cxn modelId="{A9AE8014-22F6-42EE-B93A-33478AA0D1F9}" type="presOf" srcId="{E48D970D-9C10-4DB8-8B8B-6EA3966F029E}" destId="{E51D9602-CE7A-4EC1-9EBE-43A43F121CEB}" srcOrd="0" destOrd="0" presId="urn:microsoft.com/office/officeart/2005/8/layout/process4"/>
    <dgm:cxn modelId="{05B42186-3C72-4E80-AF77-6DFA6947D637}" srcId="{263D8196-E5B0-4110-838E-2C965FBC1500}" destId="{0BEE06F8-94ED-4C0F-82F1-6589144AA638}" srcOrd="0" destOrd="0" parTransId="{B02521AC-D950-4BA7-8570-66A920E8AB43}" sibTransId="{30E2FFED-2C3B-496F-8AAB-C512ACA052A2}"/>
    <dgm:cxn modelId="{D337B859-AAC1-4677-8443-820DB1816902}" type="presOf" srcId="{1EBB1177-07F5-437F-B8F7-A066A62C08A5}" destId="{85C46D75-9858-4B4C-ACF1-EBABA712B8D7}" srcOrd="1" destOrd="0" presId="urn:microsoft.com/office/officeart/2005/8/layout/process4"/>
    <dgm:cxn modelId="{B3F4A796-BC55-439C-B5E3-32FAD7E7AA73}" type="presOf" srcId="{1EBB1177-07F5-437F-B8F7-A066A62C08A5}" destId="{1DE8EB1D-F333-425D-B35E-07388C867B8C}" srcOrd="0" destOrd="0" presId="urn:microsoft.com/office/officeart/2005/8/layout/process4"/>
    <dgm:cxn modelId="{76F27EF5-D1C8-4CBD-819A-22F9E891B593}" srcId="{377A3CF4-C0A6-4080-BEAC-94E5159715C8}" destId="{C25C671B-83E6-4653-9056-76251E4C3B8B}" srcOrd="0" destOrd="0" parTransId="{4DF8CDE8-9197-4EA5-98B4-61001E1BD034}" sibTransId="{A5C9293B-7A21-4D0F-B814-8D5792D3D9B6}"/>
    <dgm:cxn modelId="{311D0744-AAEE-47AD-ABAD-02DBCB6C168A}" type="presOf" srcId="{377A3CF4-C0A6-4080-BEAC-94E5159715C8}" destId="{24381B89-6209-42C1-8E74-E394D77BC943}" srcOrd="1" destOrd="0" presId="urn:microsoft.com/office/officeart/2005/8/layout/process4"/>
    <dgm:cxn modelId="{4BEAEBE5-4C94-475A-BE28-6438B40A5A78}" srcId="{1EBB1177-07F5-437F-B8F7-A066A62C08A5}" destId="{86292470-7FD0-4A05-9351-D74E83D5E9F9}" srcOrd="1" destOrd="0" parTransId="{3418B710-2CC0-4713-ADB8-14CC791167A1}" sibTransId="{81FA5333-B5BA-4699-A9F8-05F42A738F10}"/>
    <dgm:cxn modelId="{08A33CD0-3CE9-4F8B-9CA9-1E71ABA36397}" type="presOf" srcId="{263D8196-E5B0-4110-838E-2C965FBC1500}" destId="{B2F5F163-E95D-465C-98D6-B650BD5ECCE1}" srcOrd="0" destOrd="0" presId="urn:microsoft.com/office/officeart/2005/8/layout/process4"/>
    <dgm:cxn modelId="{A7DF0723-66BD-40DC-A4D5-DB899DCBCA46}" srcId="{1EBB1177-07F5-437F-B8F7-A066A62C08A5}" destId="{F96A3B33-BA93-414C-ADAF-14925F24B24E}" srcOrd="0" destOrd="0" parTransId="{73688723-2EE8-4D56-98F6-E4881682AED5}" sibTransId="{1E6344E3-5F50-40F8-8AA5-0EA5FD3FD74A}"/>
    <dgm:cxn modelId="{867C8C07-AF29-4F8B-9E03-CC05D072CC82}" type="presOf" srcId="{C25C671B-83E6-4653-9056-76251E4C3B8B}" destId="{98CCE9FA-CEFD-4951-964B-DEBE8AD87ACD}" srcOrd="0" destOrd="0" presId="urn:microsoft.com/office/officeart/2005/8/layout/process4"/>
    <dgm:cxn modelId="{754835D0-D072-4B60-8831-C4AA4E3C4CDF}" srcId="{377A3CF4-C0A6-4080-BEAC-94E5159715C8}" destId="{E48D970D-9C10-4DB8-8B8B-6EA3966F029E}" srcOrd="1" destOrd="0" parTransId="{8190E372-9CDB-4EBB-9E23-4E343CE204C1}" sibTransId="{D84F00C7-898B-4AD4-B123-2BF1BDBC77CF}"/>
    <dgm:cxn modelId="{B8EE889D-80DC-49C8-9D52-DE842B44E40E}" type="presOf" srcId="{48CE60DF-D64E-4A33-A9CE-52D84A48F642}" destId="{6CDADF34-2941-4EC1-9D35-A2638FF96015}" srcOrd="0" destOrd="0" presId="urn:microsoft.com/office/officeart/2005/8/layout/process4"/>
    <dgm:cxn modelId="{F2ACF84B-CE21-4093-8A0F-A542F89A1A48}" type="presOf" srcId="{D425EB5F-BDC5-4995-8558-5FD9245A9213}" destId="{1C3AF722-A81F-49E9-88DA-54602E56E1C2}" srcOrd="0" destOrd="0" presId="urn:microsoft.com/office/officeart/2005/8/layout/process4"/>
    <dgm:cxn modelId="{1B9A72BE-4F70-4FBD-908E-B092073E3702}" type="presOf" srcId="{F96A3B33-BA93-414C-ADAF-14925F24B24E}" destId="{7CD7A771-A40D-4EC3-B34A-ECB4C960AE1E}" srcOrd="0" destOrd="0" presId="urn:microsoft.com/office/officeart/2005/8/layout/process4"/>
    <dgm:cxn modelId="{A6FB10BB-D6AD-4ABD-A9D2-FB4A2654201F}" srcId="{48CE60DF-D64E-4A33-A9CE-52D84A48F642}" destId="{1EBB1177-07F5-437F-B8F7-A066A62C08A5}" srcOrd="2" destOrd="0" parTransId="{AA10B357-9B79-44A4-8E0F-FE191A93E23E}" sibTransId="{C71EABAE-B43B-45DE-B5FC-534A940BDF10}"/>
    <dgm:cxn modelId="{88828A32-05C2-4357-AA9D-035A6DEABBA4}" srcId="{48CE60DF-D64E-4A33-A9CE-52D84A48F642}" destId="{377A3CF4-C0A6-4080-BEAC-94E5159715C8}" srcOrd="1" destOrd="0" parTransId="{E8AD5E40-01D0-450C-9FFC-D912DAFD2AE0}" sibTransId="{4B57EA1B-CBB5-4641-B67C-6D875D6D71EA}"/>
    <dgm:cxn modelId="{A3EF8D30-10A8-4C4A-9575-805117C06C77}" srcId="{1EBB1177-07F5-437F-B8F7-A066A62C08A5}" destId="{D425EB5F-BDC5-4995-8558-5FD9245A9213}" srcOrd="2" destOrd="0" parTransId="{B8DBB64E-69D1-4812-9DF8-AF275FBC126D}" sibTransId="{A60DC70E-0BE6-4592-9D45-672FAD563AB1}"/>
    <dgm:cxn modelId="{B3A42BDA-6C7C-4607-9A6C-8C2806AB58AF}" type="presOf" srcId="{86292470-7FD0-4A05-9351-D74E83D5E9F9}" destId="{F684E04A-C0EC-4B60-994C-EC730918D15E}" srcOrd="0" destOrd="0" presId="urn:microsoft.com/office/officeart/2005/8/layout/process4"/>
    <dgm:cxn modelId="{92C76C1D-7D2D-4DE8-BE74-7C2FCE498DAE}" type="presOf" srcId="{263D8196-E5B0-4110-838E-2C965FBC1500}" destId="{A5A8AB3D-8841-476F-B66C-201910F81E41}" srcOrd="1" destOrd="0" presId="urn:microsoft.com/office/officeart/2005/8/layout/process4"/>
    <dgm:cxn modelId="{5787738B-52BE-423F-B69F-6BBB6C4D1168}" type="presOf" srcId="{0BEE06F8-94ED-4C0F-82F1-6589144AA638}" destId="{39B96153-AFA2-41DF-99DA-41EE7E1D8DD9}" srcOrd="0" destOrd="0" presId="urn:microsoft.com/office/officeart/2005/8/layout/process4"/>
    <dgm:cxn modelId="{DF87A27E-1181-4ADF-8F49-A7973EA2F66F}" srcId="{377A3CF4-C0A6-4080-BEAC-94E5159715C8}" destId="{EA9E7ABE-1480-421D-A03F-8B1DEFC13E88}" srcOrd="2" destOrd="0" parTransId="{1E4AC211-5BA5-4B6A-9154-7AFAFEAF0C00}" sibTransId="{F4D196E1-3530-4AF0-8A95-35E3C503A1CF}"/>
    <dgm:cxn modelId="{3A0C911C-6EB9-4C95-90E2-F38E793F42B8}" type="presParOf" srcId="{6CDADF34-2941-4EC1-9D35-A2638FF96015}" destId="{46301A10-43F7-42BD-B0F5-200669611962}" srcOrd="0" destOrd="0" presId="urn:microsoft.com/office/officeart/2005/8/layout/process4"/>
    <dgm:cxn modelId="{06CBFFDC-467A-4180-B097-D731E67C97A2}" type="presParOf" srcId="{46301A10-43F7-42BD-B0F5-200669611962}" destId="{1DE8EB1D-F333-425D-B35E-07388C867B8C}" srcOrd="0" destOrd="0" presId="urn:microsoft.com/office/officeart/2005/8/layout/process4"/>
    <dgm:cxn modelId="{3D1DB358-539F-4E2E-8DDE-B915C7058B10}" type="presParOf" srcId="{46301A10-43F7-42BD-B0F5-200669611962}" destId="{85C46D75-9858-4B4C-ACF1-EBABA712B8D7}" srcOrd="1" destOrd="0" presId="urn:microsoft.com/office/officeart/2005/8/layout/process4"/>
    <dgm:cxn modelId="{BD4528D5-0823-4ED7-B600-AB73684866C5}" type="presParOf" srcId="{46301A10-43F7-42BD-B0F5-200669611962}" destId="{AC375EFF-57C9-49F2-ABFE-B6A383471868}" srcOrd="2" destOrd="0" presId="urn:microsoft.com/office/officeart/2005/8/layout/process4"/>
    <dgm:cxn modelId="{E34A2C4F-7DF6-4DA7-BB45-F314AD3A3D59}" type="presParOf" srcId="{AC375EFF-57C9-49F2-ABFE-B6A383471868}" destId="{7CD7A771-A40D-4EC3-B34A-ECB4C960AE1E}" srcOrd="0" destOrd="0" presId="urn:microsoft.com/office/officeart/2005/8/layout/process4"/>
    <dgm:cxn modelId="{5567C038-A204-4F5C-A977-DA7CD7B1FB58}" type="presParOf" srcId="{AC375EFF-57C9-49F2-ABFE-B6A383471868}" destId="{F684E04A-C0EC-4B60-994C-EC730918D15E}" srcOrd="1" destOrd="0" presId="urn:microsoft.com/office/officeart/2005/8/layout/process4"/>
    <dgm:cxn modelId="{2B8CA9C5-4677-4024-AB71-7969BB8DE762}" type="presParOf" srcId="{AC375EFF-57C9-49F2-ABFE-B6A383471868}" destId="{1C3AF722-A81F-49E9-88DA-54602E56E1C2}" srcOrd="2" destOrd="0" presId="urn:microsoft.com/office/officeart/2005/8/layout/process4"/>
    <dgm:cxn modelId="{F1D9D2C5-F906-41B6-8378-F224A156E434}" type="presParOf" srcId="{6CDADF34-2941-4EC1-9D35-A2638FF96015}" destId="{5AD22343-DCD3-4E7C-8F9F-F2B4644A2707}" srcOrd="1" destOrd="0" presId="urn:microsoft.com/office/officeart/2005/8/layout/process4"/>
    <dgm:cxn modelId="{D99D894C-9489-42A5-8A48-F9B0018859CA}" type="presParOf" srcId="{6CDADF34-2941-4EC1-9D35-A2638FF96015}" destId="{2AA96F22-D97B-41DD-BC57-E1FCCCDCFA7A}" srcOrd="2" destOrd="0" presId="urn:microsoft.com/office/officeart/2005/8/layout/process4"/>
    <dgm:cxn modelId="{9A11EE9F-54B5-45AE-92BA-051D92ED2E4D}" type="presParOf" srcId="{2AA96F22-D97B-41DD-BC57-E1FCCCDCFA7A}" destId="{1C6C49A8-BC2D-405A-BD0C-166786AEA34E}" srcOrd="0" destOrd="0" presId="urn:microsoft.com/office/officeart/2005/8/layout/process4"/>
    <dgm:cxn modelId="{B5023A0E-E18F-4C47-845E-3B4F2755EA06}" type="presParOf" srcId="{2AA96F22-D97B-41DD-BC57-E1FCCCDCFA7A}" destId="{24381B89-6209-42C1-8E74-E394D77BC943}" srcOrd="1" destOrd="0" presId="urn:microsoft.com/office/officeart/2005/8/layout/process4"/>
    <dgm:cxn modelId="{DEAAF1D5-8721-4AA6-90FE-3CB0711A8F23}" type="presParOf" srcId="{2AA96F22-D97B-41DD-BC57-E1FCCCDCFA7A}" destId="{4C9632C9-79C8-4E5E-83E5-85F410DF23C8}" srcOrd="2" destOrd="0" presId="urn:microsoft.com/office/officeart/2005/8/layout/process4"/>
    <dgm:cxn modelId="{59876DC0-DB78-4D68-8130-95FB6BA82029}" type="presParOf" srcId="{4C9632C9-79C8-4E5E-83E5-85F410DF23C8}" destId="{98CCE9FA-CEFD-4951-964B-DEBE8AD87ACD}" srcOrd="0" destOrd="0" presId="urn:microsoft.com/office/officeart/2005/8/layout/process4"/>
    <dgm:cxn modelId="{0A0B9492-94C0-4D5B-8FED-C7F56BECC8B3}" type="presParOf" srcId="{4C9632C9-79C8-4E5E-83E5-85F410DF23C8}" destId="{E51D9602-CE7A-4EC1-9EBE-43A43F121CEB}" srcOrd="1" destOrd="0" presId="urn:microsoft.com/office/officeart/2005/8/layout/process4"/>
    <dgm:cxn modelId="{D4E53147-BA0E-4CA8-8E06-04AFE5712C2F}" type="presParOf" srcId="{4C9632C9-79C8-4E5E-83E5-85F410DF23C8}" destId="{3036CC57-9CFD-4668-9980-025A251C5F16}" srcOrd="2" destOrd="0" presId="urn:microsoft.com/office/officeart/2005/8/layout/process4"/>
    <dgm:cxn modelId="{814F5B25-0AFD-4EA4-ACEC-4DBA5903D29B}" type="presParOf" srcId="{6CDADF34-2941-4EC1-9D35-A2638FF96015}" destId="{539A2679-6475-40EA-90D6-6C321A23F133}" srcOrd="3" destOrd="0" presId="urn:microsoft.com/office/officeart/2005/8/layout/process4"/>
    <dgm:cxn modelId="{99FDF832-588D-4E4B-9784-E7E65A4CFA04}" type="presParOf" srcId="{6CDADF34-2941-4EC1-9D35-A2638FF96015}" destId="{45D5504E-7CB7-4C39-99EB-4A809B70761D}" srcOrd="4" destOrd="0" presId="urn:microsoft.com/office/officeart/2005/8/layout/process4"/>
    <dgm:cxn modelId="{E018BFBC-B9CF-461A-94F6-C4C4F36EB5A2}" type="presParOf" srcId="{45D5504E-7CB7-4C39-99EB-4A809B70761D}" destId="{B2F5F163-E95D-465C-98D6-B650BD5ECCE1}" srcOrd="0" destOrd="0" presId="urn:microsoft.com/office/officeart/2005/8/layout/process4"/>
    <dgm:cxn modelId="{AA5C5F99-3C25-4AE9-A953-D1B66B8BE369}" type="presParOf" srcId="{45D5504E-7CB7-4C39-99EB-4A809B70761D}" destId="{A5A8AB3D-8841-476F-B66C-201910F81E41}" srcOrd="1" destOrd="0" presId="urn:microsoft.com/office/officeart/2005/8/layout/process4"/>
    <dgm:cxn modelId="{335C450A-E3C5-4A69-A9F4-82ABF2A004C2}" type="presParOf" srcId="{45D5504E-7CB7-4C39-99EB-4A809B70761D}" destId="{151CE259-2937-40FE-A44B-B117566A1640}" srcOrd="2" destOrd="0" presId="urn:microsoft.com/office/officeart/2005/8/layout/process4"/>
    <dgm:cxn modelId="{A67FB4FE-85B5-41E6-B827-E3E7D76FCFB3}" type="presParOf" srcId="{151CE259-2937-40FE-A44B-B117566A1640}" destId="{39B96153-AFA2-41DF-99DA-41EE7E1D8DD9}" srcOrd="0" destOrd="0" presId="urn:microsoft.com/office/officeart/2005/8/layout/process4"/>
    <dgm:cxn modelId="{F0D4AE9C-55F2-485C-A0A7-A6AD345C4612}" type="presParOf" srcId="{151CE259-2937-40FE-A44B-B117566A1640}" destId="{2D957D6A-65EF-4F20-AE7B-A795636FCAA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A2625-FCA0-4E04-A768-D5C7F2E2F7C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C73DF-99E2-4B5F-A098-673ABE979BF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занятий с родителями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C880C4-9D3F-4F0A-8C99-A5A31D25D250}" type="parTrans" cxnId="{3F632FF5-B163-43F8-A9A3-FBEE77F510FA}">
      <dgm:prSet/>
      <dgm:spPr/>
      <dgm:t>
        <a:bodyPr/>
        <a:lstStyle/>
        <a:p>
          <a:endParaRPr lang="ru-RU"/>
        </a:p>
      </dgm:t>
    </dgm:pt>
    <dgm:pt modelId="{ACCBB5E0-FC57-49C8-AFA2-B22F801E1E05}" type="sibTrans" cxnId="{3F632FF5-B163-43F8-A9A3-FBEE77F510FA}">
      <dgm:prSet/>
      <dgm:spPr/>
      <dgm:t>
        <a:bodyPr/>
        <a:lstStyle/>
        <a:p>
          <a:endParaRPr lang="ru-RU"/>
        </a:p>
      </dgm:t>
    </dgm:pt>
    <dgm:pt modelId="{40F01B46-3F4A-4046-A7F4-865D84697AED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Восемь занятий в год</a:t>
          </a:r>
        </a:p>
      </dgm:t>
    </dgm:pt>
    <dgm:pt modelId="{63150A5E-FDC9-4202-82E1-C5EEB8410D24}" type="parTrans" cxnId="{40303C18-FDEE-4544-A578-DAF6CB83D8E3}">
      <dgm:prSet/>
      <dgm:spPr/>
      <dgm:t>
        <a:bodyPr/>
        <a:lstStyle/>
        <a:p>
          <a:endParaRPr lang="ru-RU"/>
        </a:p>
      </dgm:t>
    </dgm:pt>
    <dgm:pt modelId="{B6E69B30-7BA5-4A1F-952F-8D11E6C3A4BD}" type="sibTrans" cxnId="{40303C18-FDEE-4544-A578-DAF6CB83D8E3}">
      <dgm:prSet/>
      <dgm:spPr/>
      <dgm:t>
        <a:bodyPr/>
        <a:lstStyle/>
        <a:p>
          <a:endParaRPr lang="ru-RU"/>
        </a:p>
      </dgm:t>
    </dgm:pt>
    <dgm:pt modelId="{73D54BB9-582B-4BE9-8F34-C83324EB8999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Клуб «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Даналық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мектебі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», родительские чтения, конференции и т.д.; творческие, спортивные, культурные мероприятия с участием родителей и детей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6C67BB-E6B8-4470-AF8B-3685F1E07EC4}" type="parTrans" cxnId="{70197316-6E84-4729-8A69-0662C33AA8C1}">
      <dgm:prSet/>
      <dgm:spPr/>
      <dgm:t>
        <a:bodyPr/>
        <a:lstStyle/>
        <a:p>
          <a:endParaRPr lang="ru-RU"/>
        </a:p>
      </dgm:t>
    </dgm:pt>
    <dgm:pt modelId="{25970699-10D2-4A03-8117-3A7A08F41A7C}" type="sibTrans" cxnId="{70197316-6E84-4729-8A69-0662C33AA8C1}">
      <dgm:prSet/>
      <dgm:spPr/>
      <dgm:t>
        <a:bodyPr/>
        <a:lstStyle/>
        <a:p>
          <a:endParaRPr lang="ru-RU"/>
        </a:p>
      </dgm:t>
    </dgm:pt>
    <dgm:pt modelId="{5411F46C-DA62-4328-931A-343002C3D2C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мониторинга работы по педагогической поддержке родителей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F3BC8DE-55B0-4958-A1BA-60BC85A26FBA}" type="parTrans" cxnId="{430A29FE-C821-4E17-8F66-F2B6797B8B6F}">
      <dgm:prSet/>
      <dgm:spPr/>
      <dgm:t>
        <a:bodyPr/>
        <a:lstStyle/>
        <a:p>
          <a:endParaRPr lang="ru-RU"/>
        </a:p>
      </dgm:t>
    </dgm:pt>
    <dgm:pt modelId="{602437F3-ED63-44BD-AF9B-09F1DCA8BCD2}" type="sibTrans" cxnId="{430A29FE-C821-4E17-8F66-F2B6797B8B6F}">
      <dgm:prSet/>
      <dgm:spPr/>
      <dgm:t>
        <a:bodyPr/>
        <a:lstStyle/>
        <a:p>
          <a:endParaRPr lang="ru-RU"/>
        </a:p>
      </dgm:t>
    </dgm:pt>
    <dgm:pt modelId="{AC1201BC-4011-48F8-9951-F951AAA381E4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Предоставление информации о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тделам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образования район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ов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36AF57A-BDAA-4B32-8663-94FD99100F9E}" type="parTrans" cxnId="{3EC79332-3B75-41DD-85B4-64877C82F060}">
      <dgm:prSet/>
      <dgm:spPr/>
      <dgm:t>
        <a:bodyPr/>
        <a:lstStyle/>
        <a:p>
          <a:endParaRPr lang="ru-RU"/>
        </a:p>
      </dgm:t>
    </dgm:pt>
    <dgm:pt modelId="{3CF67991-B458-4249-B161-B174223748FD}" type="sibTrans" cxnId="{3EC79332-3B75-41DD-85B4-64877C82F060}">
      <dgm:prSet/>
      <dgm:spPr/>
      <dgm:t>
        <a:bodyPr/>
        <a:lstStyle/>
        <a:p>
          <a:endParaRPr lang="ru-RU"/>
        </a:p>
      </dgm:t>
    </dgm:pt>
    <dgm:pt modelId="{D7D6118E-AB3F-47C1-B9F5-E42048F5528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Анкетирование по выявлению уровня удовлетворенности родителей педагогической поддержкой 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71A8765-9082-455F-A898-A94E5121C70B}" type="parTrans" cxnId="{AD30F37E-20BC-422B-8B45-0F4C3B481938}">
      <dgm:prSet/>
      <dgm:spPr/>
      <dgm:t>
        <a:bodyPr/>
        <a:lstStyle/>
        <a:p>
          <a:endParaRPr lang="ru-RU"/>
        </a:p>
      </dgm:t>
    </dgm:pt>
    <dgm:pt modelId="{E11DF289-7866-44F2-B85A-0BA9A729862B}" type="sibTrans" cxnId="{AD30F37E-20BC-422B-8B45-0F4C3B481938}">
      <dgm:prSet/>
      <dgm:spPr/>
      <dgm:t>
        <a:bodyPr/>
        <a:lstStyle/>
        <a:p>
          <a:endParaRPr lang="ru-RU"/>
        </a:p>
      </dgm:t>
    </dgm:pt>
    <dgm:pt modelId="{F1C6E48D-A8A5-46E2-8643-76A7BACEAAD8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Постоянно освещать проводимые мероприятия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7B01F6-5A1F-4772-8047-0A97DDB8DFA7}" type="parTrans" cxnId="{92670A5A-9B89-4244-915A-7510B9638E74}">
      <dgm:prSet/>
      <dgm:spPr/>
      <dgm:t>
        <a:bodyPr/>
        <a:lstStyle/>
        <a:p>
          <a:endParaRPr lang="ru-RU"/>
        </a:p>
      </dgm:t>
    </dgm:pt>
    <dgm:pt modelId="{081C5879-6CAE-4F26-953E-C7C3E1D52CC9}" type="sibTrans" cxnId="{92670A5A-9B89-4244-915A-7510B9638E74}">
      <dgm:prSet/>
      <dgm:spPr/>
      <dgm:t>
        <a:bodyPr/>
        <a:lstStyle/>
        <a:p>
          <a:endParaRPr lang="ru-RU"/>
        </a:p>
      </dgm:t>
    </dgm:pt>
    <dgm:pt modelId="{059F2E10-587C-43BF-A568-17F21F6DA703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Информация о работе по педагогической поддержке родителей; расписание занятий; методический материал в помощь родителям; ссылка на цифровую платформу «Центр педагогической поддержки родителей»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CE1AEC3-6FFF-4F1C-B8B1-F0063FE351F8}" type="parTrans" cxnId="{6B3B4AE7-A8B3-4593-BCC2-2234E5DD380A}">
      <dgm:prSet/>
      <dgm:spPr/>
      <dgm:t>
        <a:bodyPr/>
        <a:lstStyle/>
        <a:p>
          <a:endParaRPr lang="ru-RU"/>
        </a:p>
      </dgm:t>
    </dgm:pt>
    <dgm:pt modelId="{24BB38F0-A65E-4C2F-9750-9BF28732D53D}" type="sibTrans" cxnId="{6B3B4AE7-A8B3-4593-BCC2-2234E5DD380A}">
      <dgm:prSet/>
      <dgm:spPr/>
      <dgm:t>
        <a:bodyPr/>
        <a:lstStyle/>
        <a:p>
          <a:endParaRPr lang="ru-RU"/>
        </a:p>
      </dgm:t>
    </dgm:pt>
    <dgm:pt modelId="{26334B4D-555E-4B4A-9B0D-DCBD1C135BE0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Социальные сети, СМИ, школа (стенд, бегущая строка, родительские собрания)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668A241-C048-46C1-9734-CCD5C4F69634}" type="parTrans" cxnId="{5F163C6C-86D1-4F4E-9339-0B509C953259}">
      <dgm:prSet/>
      <dgm:spPr/>
      <dgm:t>
        <a:bodyPr/>
        <a:lstStyle/>
        <a:p>
          <a:endParaRPr lang="ru-RU"/>
        </a:p>
      </dgm:t>
    </dgm:pt>
    <dgm:pt modelId="{12CEC9AB-CB15-483F-8332-38A2AD3BA334}" type="sibTrans" cxnId="{5F163C6C-86D1-4F4E-9339-0B509C953259}">
      <dgm:prSet/>
      <dgm:spPr/>
      <dgm:t>
        <a:bodyPr/>
        <a:lstStyle/>
        <a:p>
          <a:endParaRPr lang="ru-RU"/>
        </a:p>
      </dgm:t>
    </dgm:pt>
    <dgm:pt modelId="{2A110B8F-26F9-4C0B-88A0-B997D83E7780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Один раз в год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B8C02B-CCFF-4888-B92B-CD3AB9FA7B59}" type="parTrans" cxnId="{DE8B846E-AB16-4F01-8F8D-6A46DCA5F02B}">
      <dgm:prSet/>
      <dgm:spPr/>
      <dgm:t>
        <a:bodyPr/>
        <a:lstStyle/>
        <a:p>
          <a:endParaRPr lang="ru-RU"/>
        </a:p>
      </dgm:t>
    </dgm:pt>
    <dgm:pt modelId="{8BD27B44-26D0-47C6-86CD-A0BB8FCEC11E}" type="sibTrans" cxnId="{DE8B846E-AB16-4F01-8F8D-6A46DCA5F02B}">
      <dgm:prSet/>
      <dgm:spPr/>
      <dgm:t>
        <a:bodyPr/>
        <a:lstStyle/>
        <a:p>
          <a:endParaRPr lang="ru-RU"/>
        </a:p>
      </dgm:t>
    </dgm:pt>
    <dgm:pt modelId="{430C5E44-B754-46F9-9F3B-0B3C9EC6CA14}" type="pres">
      <dgm:prSet presAssocID="{617A2625-FCA0-4E04-A768-D5C7F2E2F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89276-28F4-4F9A-A980-A8598AC4166D}" type="pres">
      <dgm:prSet presAssocID="{F1C6E48D-A8A5-46E2-8643-76A7BACEAAD8}" presName="boxAndChildren" presStyleCnt="0"/>
      <dgm:spPr/>
    </dgm:pt>
    <dgm:pt modelId="{0CC9FA68-3977-4200-B673-F33323C180B7}" type="pres">
      <dgm:prSet presAssocID="{F1C6E48D-A8A5-46E2-8643-76A7BACEAAD8}" presName="parentTextBox" presStyleLbl="node1" presStyleIdx="0" presStyleCnt="4"/>
      <dgm:spPr/>
      <dgm:t>
        <a:bodyPr/>
        <a:lstStyle/>
        <a:p>
          <a:endParaRPr lang="ru-RU"/>
        </a:p>
      </dgm:t>
    </dgm:pt>
    <dgm:pt modelId="{74362EE4-B3E1-41A1-A70D-F3B5F52CE04A}" type="pres">
      <dgm:prSet presAssocID="{F1C6E48D-A8A5-46E2-8643-76A7BACEAAD8}" presName="entireBox" presStyleLbl="node1" presStyleIdx="0" presStyleCnt="4" custLinFactNeighborX="-372" custLinFactNeighborY="-17151"/>
      <dgm:spPr/>
      <dgm:t>
        <a:bodyPr/>
        <a:lstStyle/>
        <a:p>
          <a:endParaRPr lang="ru-RU"/>
        </a:p>
      </dgm:t>
    </dgm:pt>
    <dgm:pt modelId="{99FEC977-D2D9-4D86-BF9F-06C0B9309ADD}" type="pres">
      <dgm:prSet presAssocID="{F1C6E48D-A8A5-46E2-8643-76A7BACEAAD8}" presName="descendantBox" presStyleCnt="0"/>
      <dgm:spPr/>
    </dgm:pt>
    <dgm:pt modelId="{FC9B1B55-6DA5-4B8F-9B20-3EE94966F0BB}" type="pres">
      <dgm:prSet presAssocID="{26334B4D-555E-4B4A-9B0D-DCBD1C135BE0}" presName="childTextBox" presStyleLbl="fgAccFollowNode1" presStyleIdx="0" presStyleCnt="6" custScaleY="20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812C4-2675-4297-A183-5EF727324A71}" type="pres">
      <dgm:prSet presAssocID="{059F2E10-587C-43BF-A568-17F21F6DA703}" presName="childTextBox" presStyleLbl="fgAccFollowNode1" presStyleIdx="1" presStyleCnt="6" custScaleY="19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64901-BD1E-4EA2-B6D2-7FE844EC5971}" type="pres">
      <dgm:prSet presAssocID="{E11DF289-7866-44F2-B85A-0BA9A729862B}" presName="sp" presStyleCnt="0"/>
      <dgm:spPr/>
    </dgm:pt>
    <dgm:pt modelId="{CB682C53-4597-4BA3-808C-B73742BA85B0}" type="pres">
      <dgm:prSet presAssocID="{D7D6118E-AB3F-47C1-B9F5-E42048F5528A}" presName="arrowAndChildren" presStyleCnt="0"/>
      <dgm:spPr/>
    </dgm:pt>
    <dgm:pt modelId="{A67B7FE4-A1C5-45CA-BDE3-D6471BDAD46C}" type="pres">
      <dgm:prSet presAssocID="{D7D6118E-AB3F-47C1-B9F5-E42048F5528A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D819F0A8-12B6-495B-8C7F-826ED5E8DAFF}" type="pres">
      <dgm:prSet presAssocID="{D7D6118E-AB3F-47C1-B9F5-E42048F5528A}" presName="arrow" presStyleLbl="node1" presStyleIdx="1" presStyleCnt="4" custAng="0" custLinFactNeighborX="-74" custLinFactNeighborY="-2348"/>
      <dgm:spPr/>
      <dgm:t>
        <a:bodyPr/>
        <a:lstStyle/>
        <a:p>
          <a:endParaRPr lang="ru-RU"/>
        </a:p>
      </dgm:t>
    </dgm:pt>
    <dgm:pt modelId="{25F0640C-3803-465E-BCF1-66036407B0B2}" type="pres">
      <dgm:prSet presAssocID="{D7D6118E-AB3F-47C1-B9F5-E42048F5528A}" presName="descendantArrow" presStyleCnt="0"/>
      <dgm:spPr/>
    </dgm:pt>
    <dgm:pt modelId="{D304C703-BF2C-4F34-A8C3-B43DAE5AFD51}" type="pres">
      <dgm:prSet presAssocID="{2A110B8F-26F9-4C0B-88A0-B997D83E7780}" presName="childTextArrow" presStyleLbl="fgAccFollowNode1" presStyleIdx="2" presStyleCnt="6" custScaleY="63042" custLinFactNeighborX="-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4B369-05E2-45AC-A83E-6D77617771F8}" type="pres">
      <dgm:prSet presAssocID="{602437F3-ED63-44BD-AF9B-09F1DCA8BCD2}" presName="sp" presStyleCnt="0"/>
      <dgm:spPr/>
    </dgm:pt>
    <dgm:pt modelId="{A27863F9-717C-43A9-96B7-80FB6C899019}" type="pres">
      <dgm:prSet presAssocID="{5411F46C-DA62-4328-931A-343002C3D2C9}" presName="arrowAndChildren" presStyleCnt="0"/>
      <dgm:spPr/>
    </dgm:pt>
    <dgm:pt modelId="{3805EA1B-9251-4480-9B56-4B1BE31716F1}" type="pres">
      <dgm:prSet presAssocID="{5411F46C-DA62-4328-931A-343002C3D2C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9085324-61A7-4143-9DCA-D014A3245AF1}" type="pres">
      <dgm:prSet presAssocID="{5411F46C-DA62-4328-931A-343002C3D2C9}" presName="arrow" presStyleLbl="node1" presStyleIdx="2" presStyleCnt="4"/>
      <dgm:spPr/>
      <dgm:t>
        <a:bodyPr/>
        <a:lstStyle/>
        <a:p>
          <a:endParaRPr lang="ru-RU"/>
        </a:p>
      </dgm:t>
    </dgm:pt>
    <dgm:pt modelId="{E4FFB043-3E02-40EC-B7D5-22658DF052D2}" type="pres">
      <dgm:prSet presAssocID="{5411F46C-DA62-4328-931A-343002C3D2C9}" presName="descendantArrow" presStyleCnt="0"/>
      <dgm:spPr/>
    </dgm:pt>
    <dgm:pt modelId="{1E121B78-3C0D-42E7-BDC1-299E02BCB93C}" type="pres">
      <dgm:prSet presAssocID="{AC1201BC-4011-48F8-9951-F951AAA381E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80B94-8C7B-4CD6-AD1C-7AB75C4D07E3}" type="pres">
      <dgm:prSet presAssocID="{ACCBB5E0-FC57-49C8-AFA2-B22F801E1E05}" presName="sp" presStyleCnt="0"/>
      <dgm:spPr/>
    </dgm:pt>
    <dgm:pt modelId="{453CDB7C-D29B-4E52-992F-88DFC8EB79AD}" type="pres">
      <dgm:prSet presAssocID="{934C73DF-99E2-4B5F-A098-673ABE979BF5}" presName="arrowAndChildren" presStyleCnt="0"/>
      <dgm:spPr/>
    </dgm:pt>
    <dgm:pt modelId="{986523EB-06B3-4535-BDDD-297D66220062}" type="pres">
      <dgm:prSet presAssocID="{934C73DF-99E2-4B5F-A098-673ABE979BF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7AAD1E4F-CB53-4CF3-8445-2E15FFFD0400}" type="pres">
      <dgm:prSet presAssocID="{934C73DF-99E2-4B5F-A098-673ABE979BF5}" presName="arrow" presStyleLbl="node1" presStyleIdx="3" presStyleCnt="4"/>
      <dgm:spPr/>
      <dgm:t>
        <a:bodyPr/>
        <a:lstStyle/>
        <a:p>
          <a:endParaRPr lang="ru-RU"/>
        </a:p>
      </dgm:t>
    </dgm:pt>
    <dgm:pt modelId="{C0FA86AB-C47B-4DBC-9688-D952B74DA25F}" type="pres">
      <dgm:prSet presAssocID="{934C73DF-99E2-4B5F-A098-673ABE979BF5}" presName="descendantArrow" presStyleCnt="0"/>
      <dgm:spPr/>
    </dgm:pt>
    <dgm:pt modelId="{04CDB6E4-1C9A-4755-8F8D-080E04C59A24}" type="pres">
      <dgm:prSet presAssocID="{40F01B46-3F4A-4046-A7F4-865D84697AED}" presName="childTextArrow" presStyleLbl="fgAccFollowNode1" presStyleIdx="4" presStyleCnt="6" custScaleY="13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3E854-FB8C-40E6-9FB0-41A2F24AE92B}" type="pres">
      <dgm:prSet presAssocID="{73D54BB9-582B-4BE9-8F34-C83324EB8999}" presName="childTextArrow" presStyleLbl="fgAccFollowNode1" presStyleIdx="5" presStyleCnt="6" custScaleY="13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5096F-1179-492A-A5CB-1B31FFF03598}" type="presOf" srcId="{934C73DF-99E2-4B5F-A098-673ABE979BF5}" destId="{7AAD1E4F-CB53-4CF3-8445-2E15FFFD0400}" srcOrd="1" destOrd="0" presId="urn:microsoft.com/office/officeart/2005/8/layout/process4"/>
    <dgm:cxn modelId="{70197316-6E84-4729-8A69-0662C33AA8C1}" srcId="{934C73DF-99E2-4B5F-A098-673ABE979BF5}" destId="{73D54BB9-582B-4BE9-8F34-C83324EB8999}" srcOrd="1" destOrd="0" parTransId="{656C67BB-E6B8-4470-AF8B-3685F1E07EC4}" sibTransId="{25970699-10D2-4A03-8117-3A7A08F41A7C}"/>
    <dgm:cxn modelId="{92670A5A-9B89-4244-915A-7510B9638E74}" srcId="{617A2625-FCA0-4E04-A768-D5C7F2E2F7CD}" destId="{F1C6E48D-A8A5-46E2-8643-76A7BACEAAD8}" srcOrd="3" destOrd="0" parTransId="{8F7B01F6-5A1F-4772-8047-0A97DDB8DFA7}" sibTransId="{081C5879-6CAE-4F26-953E-C7C3E1D52CC9}"/>
    <dgm:cxn modelId="{3EC79332-3B75-41DD-85B4-64877C82F060}" srcId="{5411F46C-DA62-4328-931A-343002C3D2C9}" destId="{AC1201BC-4011-48F8-9951-F951AAA381E4}" srcOrd="0" destOrd="0" parTransId="{B36AF57A-BDAA-4B32-8663-94FD99100F9E}" sibTransId="{3CF67991-B458-4249-B161-B174223748FD}"/>
    <dgm:cxn modelId="{6B3B4AE7-A8B3-4593-BCC2-2234E5DD380A}" srcId="{F1C6E48D-A8A5-46E2-8643-76A7BACEAAD8}" destId="{059F2E10-587C-43BF-A568-17F21F6DA703}" srcOrd="1" destOrd="0" parTransId="{3CE1AEC3-6FFF-4F1C-B8B1-F0063FE351F8}" sibTransId="{24BB38F0-A65E-4C2F-9750-9BF28732D53D}"/>
    <dgm:cxn modelId="{5F163C6C-86D1-4F4E-9339-0B509C953259}" srcId="{F1C6E48D-A8A5-46E2-8643-76A7BACEAAD8}" destId="{26334B4D-555E-4B4A-9B0D-DCBD1C135BE0}" srcOrd="0" destOrd="0" parTransId="{C668A241-C048-46C1-9734-CCD5C4F69634}" sibTransId="{12CEC9AB-CB15-483F-8332-38A2AD3BA334}"/>
    <dgm:cxn modelId="{75442849-FD5A-472B-AA0D-829EB2D59874}" type="presOf" srcId="{40F01B46-3F4A-4046-A7F4-865D84697AED}" destId="{04CDB6E4-1C9A-4755-8F8D-080E04C59A24}" srcOrd="0" destOrd="0" presId="urn:microsoft.com/office/officeart/2005/8/layout/process4"/>
    <dgm:cxn modelId="{95448EF2-1CF5-4C95-AA76-AA777D3D68CA}" type="presOf" srcId="{26334B4D-555E-4B4A-9B0D-DCBD1C135BE0}" destId="{FC9B1B55-6DA5-4B8F-9B20-3EE94966F0BB}" srcOrd="0" destOrd="0" presId="urn:microsoft.com/office/officeart/2005/8/layout/process4"/>
    <dgm:cxn modelId="{7B598B60-496D-4120-8D99-5FF9255226DF}" type="presOf" srcId="{5411F46C-DA62-4328-931A-343002C3D2C9}" destId="{3805EA1B-9251-4480-9B56-4B1BE31716F1}" srcOrd="0" destOrd="0" presId="urn:microsoft.com/office/officeart/2005/8/layout/process4"/>
    <dgm:cxn modelId="{E044A0A4-F395-4EFC-B7FA-727E122877DE}" type="presOf" srcId="{F1C6E48D-A8A5-46E2-8643-76A7BACEAAD8}" destId="{74362EE4-B3E1-41A1-A70D-F3B5F52CE04A}" srcOrd="1" destOrd="0" presId="urn:microsoft.com/office/officeart/2005/8/layout/process4"/>
    <dgm:cxn modelId="{E4486B64-7BEF-48AE-8E01-AABBB17C912E}" type="presOf" srcId="{AC1201BC-4011-48F8-9951-F951AAA381E4}" destId="{1E121B78-3C0D-42E7-BDC1-299E02BCB93C}" srcOrd="0" destOrd="0" presId="urn:microsoft.com/office/officeart/2005/8/layout/process4"/>
    <dgm:cxn modelId="{3F632FF5-B163-43F8-A9A3-FBEE77F510FA}" srcId="{617A2625-FCA0-4E04-A768-D5C7F2E2F7CD}" destId="{934C73DF-99E2-4B5F-A098-673ABE979BF5}" srcOrd="0" destOrd="0" parTransId="{ABC880C4-9D3F-4F0A-8C99-A5A31D25D250}" sibTransId="{ACCBB5E0-FC57-49C8-AFA2-B22F801E1E05}"/>
    <dgm:cxn modelId="{9B4B3495-6D3D-451B-B3D9-88BCBEDD5A86}" type="presOf" srcId="{617A2625-FCA0-4E04-A768-D5C7F2E2F7CD}" destId="{430C5E44-B754-46F9-9F3B-0B3C9EC6CA14}" srcOrd="0" destOrd="0" presId="urn:microsoft.com/office/officeart/2005/8/layout/process4"/>
    <dgm:cxn modelId="{751C2B57-12A5-461F-8FED-20523D1D3492}" type="presOf" srcId="{059F2E10-587C-43BF-A568-17F21F6DA703}" destId="{D77812C4-2675-4297-A183-5EF727324A71}" srcOrd="0" destOrd="0" presId="urn:microsoft.com/office/officeart/2005/8/layout/process4"/>
    <dgm:cxn modelId="{AD30F37E-20BC-422B-8B45-0F4C3B481938}" srcId="{617A2625-FCA0-4E04-A768-D5C7F2E2F7CD}" destId="{D7D6118E-AB3F-47C1-B9F5-E42048F5528A}" srcOrd="2" destOrd="0" parTransId="{C71A8765-9082-455F-A898-A94E5121C70B}" sibTransId="{E11DF289-7866-44F2-B85A-0BA9A729862B}"/>
    <dgm:cxn modelId="{6787EA8E-F299-4AF1-95DC-C65AD895288B}" type="presOf" srcId="{73D54BB9-582B-4BE9-8F34-C83324EB8999}" destId="{E2E3E854-FB8C-40E6-9FB0-41A2F24AE92B}" srcOrd="0" destOrd="0" presId="urn:microsoft.com/office/officeart/2005/8/layout/process4"/>
    <dgm:cxn modelId="{40303C18-FDEE-4544-A578-DAF6CB83D8E3}" srcId="{934C73DF-99E2-4B5F-A098-673ABE979BF5}" destId="{40F01B46-3F4A-4046-A7F4-865D84697AED}" srcOrd="0" destOrd="0" parTransId="{63150A5E-FDC9-4202-82E1-C5EEB8410D24}" sibTransId="{B6E69B30-7BA5-4A1F-952F-8D11E6C3A4BD}"/>
    <dgm:cxn modelId="{3921B9D0-050E-4BD4-B3E1-02B665C98FAF}" type="presOf" srcId="{D7D6118E-AB3F-47C1-B9F5-E42048F5528A}" destId="{D819F0A8-12B6-495B-8C7F-826ED5E8DAFF}" srcOrd="1" destOrd="0" presId="urn:microsoft.com/office/officeart/2005/8/layout/process4"/>
    <dgm:cxn modelId="{BE59EFBB-0BA8-427C-8E3E-8E47AF41362E}" type="presOf" srcId="{2A110B8F-26F9-4C0B-88A0-B997D83E7780}" destId="{D304C703-BF2C-4F34-A8C3-B43DAE5AFD51}" srcOrd="0" destOrd="0" presId="urn:microsoft.com/office/officeart/2005/8/layout/process4"/>
    <dgm:cxn modelId="{430A29FE-C821-4E17-8F66-F2B6797B8B6F}" srcId="{617A2625-FCA0-4E04-A768-D5C7F2E2F7CD}" destId="{5411F46C-DA62-4328-931A-343002C3D2C9}" srcOrd="1" destOrd="0" parTransId="{0F3BC8DE-55B0-4958-A1BA-60BC85A26FBA}" sibTransId="{602437F3-ED63-44BD-AF9B-09F1DCA8BCD2}"/>
    <dgm:cxn modelId="{4F25254A-E6AC-40CD-AEC2-50E30EC34D9D}" type="presOf" srcId="{934C73DF-99E2-4B5F-A098-673ABE979BF5}" destId="{986523EB-06B3-4535-BDDD-297D66220062}" srcOrd="0" destOrd="0" presId="urn:microsoft.com/office/officeart/2005/8/layout/process4"/>
    <dgm:cxn modelId="{90E3AFA1-1650-4C00-9328-86E5B4F0B806}" type="presOf" srcId="{D7D6118E-AB3F-47C1-B9F5-E42048F5528A}" destId="{A67B7FE4-A1C5-45CA-BDE3-D6471BDAD46C}" srcOrd="0" destOrd="0" presId="urn:microsoft.com/office/officeart/2005/8/layout/process4"/>
    <dgm:cxn modelId="{1ECA0461-57EF-4D2F-BE03-BC2D5D8CBA40}" type="presOf" srcId="{F1C6E48D-A8A5-46E2-8643-76A7BACEAAD8}" destId="{0CC9FA68-3977-4200-B673-F33323C180B7}" srcOrd="0" destOrd="0" presId="urn:microsoft.com/office/officeart/2005/8/layout/process4"/>
    <dgm:cxn modelId="{C392D8BE-B66B-4DCC-8ED7-D341350576AC}" type="presOf" srcId="{5411F46C-DA62-4328-931A-343002C3D2C9}" destId="{39085324-61A7-4143-9DCA-D014A3245AF1}" srcOrd="1" destOrd="0" presId="urn:microsoft.com/office/officeart/2005/8/layout/process4"/>
    <dgm:cxn modelId="{DE8B846E-AB16-4F01-8F8D-6A46DCA5F02B}" srcId="{D7D6118E-AB3F-47C1-B9F5-E42048F5528A}" destId="{2A110B8F-26F9-4C0B-88A0-B997D83E7780}" srcOrd="0" destOrd="0" parTransId="{AAB8C02B-CCFF-4888-B92B-CD3AB9FA7B59}" sibTransId="{8BD27B44-26D0-47C6-86CD-A0BB8FCEC11E}"/>
    <dgm:cxn modelId="{C79DEA12-CD95-466B-9869-9D62DEB90868}" type="presParOf" srcId="{430C5E44-B754-46F9-9F3B-0B3C9EC6CA14}" destId="{78889276-28F4-4F9A-A980-A8598AC4166D}" srcOrd="0" destOrd="0" presId="urn:microsoft.com/office/officeart/2005/8/layout/process4"/>
    <dgm:cxn modelId="{323A67F9-0483-4334-936B-EE7CEC55C30D}" type="presParOf" srcId="{78889276-28F4-4F9A-A980-A8598AC4166D}" destId="{0CC9FA68-3977-4200-B673-F33323C180B7}" srcOrd="0" destOrd="0" presId="urn:microsoft.com/office/officeart/2005/8/layout/process4"/>
    <dgm:cxn modelId="{9BA443E8-B791-4EDA-9FCD-B0837FDE3CBA}" type="presParOf" srcId="{78889276-28F4-4F9A-A980-A8598AC4166D}" destId="{74362EE4-B3E1-41A1-A70D-F3B5F52CE04A}" srcOrd="1" destOrd="0" presId="urn:microsoft.com/office/officeart/2005/8/layout/process4"/>
    <dgm:cxn modelId="{B242B15C-0588-48A0-BE90-4B2567BA6A25}" type="presParOf" srcId="{78889276-28F4-4F9A-A980-A8598AC4166D}" destId="{99FEC977-D2D9-4D86-BF9F-06C0B9309ADD}" srcOrd="2" destOrd="0" presId="urn:microsoft.com/office/officeart/2005/8/layout/process4"/>
    <dgm:cxn modelId="{7B28003A-11B9-466F-B6B0-A93961C4BB49}" type="presParOf" srcId="{99FEC977-D2D9-4D86-BF9F-06C0B9309ADD}" destId="{FC9B1B55-6DA5-4B8F-9B20-3EE94966F0BB}" srcOrd="0" destOrd="0" presId="urn:microsoft.com/office/officeart/2005/8/layout/process4"/>
    <dgm:cxn modelId="{DE2B9CA6-3D15-44A8-A1C4-4EB82791BF09}" type="presParOf" srcId="{99FEC977-D2D9-4D86-BF9F-06C0B9309ADD}" destId="{D77812C4-2675-4297-A183-5EF727324A71}" srcOrd="1" destOrd="0" presId="urn:microsoft.com/office/officeart/2005/8/layout/process4"/>
    <dgm:cxn modelId="{714E0985-1A21-4398-942E-D78137B9A70C}" type="presParOf" srcId="{430C5E44-B754-46F9-9F3B-0B3C9EC6CA14}" destId="{7C264901-BD1E-4EA2-B6D2-7FE844EC5971}" srcOrd="1" destOrd="0" presId="urn:microsoft.com/office/officeart/2005/8/layout/process4"/>
    <dgm:cxn modelId="{CDE4DABC-F95A-4568-92BD-80A7247009D3}" type="presParOf" srcId="{430C5E44-B754-46F9-9F3B-0B3C9EC6CA14}" destId="{CB682C53-4597-4BA3-808C-B73742BA85B0}" srcOrd="2" destOrd="0" presId="urn:microsoft.com/office/officeart/2005/8/layout/process4"/>
    <dgm:cxn modelId="{385C69A7-23D1-442B-8DE0-A43761118413}" type="presParOf" srcId="{CB682C53-4597-4BA3-808C-B73742BA85B0}" destId="{A67B7FE4-A1C5-45CA-BDE3-D6471BDAD46C}" srcOrd="0" destOrd="0" presId="urn:microsoft.com/office/officeart/2005/8/layout/process4"/>
    <dgm:cxn modelId="{8BACD3DA-B1E9-4972-91FF-274EA1B54B06}" type="presParOf" srcId="{CB682C53-4597-4BA3-808C-B73742BA85B0}" destId="{D819F0A8-12B6-495B-8C7F-826ED5E8DAFF}" srcOrd="1" destOrd="0" presId="urn:microsoft.com/office/officeart/2005/8/layout/process4"/>
    <dgm:cxn modelId="{67998556-0A5E-4128-B48A-265F53B4DDFA}" type="presParOf" srcId="{CB682C53-4597-4BA3-808C-B73742BA85B0}" destId="{25F0640C-3803-465E-BCF1-66036407B0B2}" srcOrd="2" destOrd="0" presId="urn:microsoft.com/office/officeart/2005/8/layout/process4"/>
    <dgm:cxn modelId="{95CFB156-43BB-4371-B367-558CE9B9A2D8}" type="presParOf" srcId="{25F0640C-3803-465E-BCF1-66036407B0B2}" destId="{D304C703-BF2C-4F34-A8C3-B43DAE5AFD51}" srcOrd="0" destOrd="0" presId="urn:microsoft.com/office/officeart/2005/8/layout/process4"/>
    <dgm:cxn modelId="{5CB4B88D-BDB1-4F5A-B7F9-E384B8631783}" type="presParOf" srcId="{430C5E44-B754-46F9-9F3B-0B3C9EC6CA14}" destId="{93B4B369-05E2-45AC-A83E-6D77617771F8}" srcOrd="3" destOrd="0" presId="urn:microsoft.com/office/officeart/2005/8/layout/process4"/>
    <dgm:cxn modelId="{FA1CB992-726D-4CE8-B41E-0D556E1EBD85}" type="presParOf" srcId="{430C5E44-B754-46F9-9F3B-0B3C9EC6CA14}" destId="{A27863F9-717C-43A9-96B7-80FB6C899019}" srcOrd="4" destOrd="0" presId="urn:microsoft.com/office/officeart/2005/8/layout/process4"/>
    <dgm:cxn modelId="{13C7CE3F-C111-4530-8579-1FC2A6C2E943}" type="presParOf" srcId="{A27863F9-717C-43A9-96B7-80FB6C899019}" destId="{3805EA1B-9251-4480-9B56-4B1BE31716F1}" srcOrd="0" destOrd="0" presId="urn:microsoft.com/office/officeart/2005/8/layout/process4"/>
    <dgm:cxn modelId="{A46A9231-67B0-49FF-A2D7-2C1C474A6F0D}" type="presParOf" srcId="{A27863F9-717C-43A9-96B7-80FB6C899019}" destId="{39085324-61A7-4143-9DCA-D014A3245AF1}" srcOrd="1" destOrd="0" presId="urn:microsoft.com/office/officeart/2005/8/layout/process4"/>
    <dgm:cxn modelId="{8CB3C4DE-4B5A-4848-B000-E4416417A999}" type="presParOf" srcId="{A27863F9-717C-43A9-96B7-80FB6C899019}" destId="{E4FFB043-3E02-40EC-B7D5-22658DF052D2}" srcOrd="2" destOrd="0" presId="urn:microsoft.com/office/officeart/2005/8/layout/process4"/>
    <dgm:cxn modelId="{E57E95B3-3FF7-4AD8-944D-600E3BEF2030}" type="presParOf" srcId="{E4FFB043-3E02-40EC-B7D5-22658DF052D2}" destId="{1E121B78-3C0D-42E7-BDC1-299E02BCB93C}" srcOrd="0" destOrd="0" presId="urn:microsoft.com/office/officeart/2005/8/layout/process4"/>
    <dgm:cxn modelId="{D6828C64-965D-44B6-96A6-72B7416A02B7}" type="presParOf" srcId="{430C5E44-B754-46F9-9F3B-0B3C9EC6CA14}" destId="{4E580B94-8C7B-4CD6-AD1C-7AB75C4D07E3}" srcOrd="5" destOrd="0" presId="urn:microsoft.com/office/officeart/2005/8/layout/process4"/>
    <dgm:cxn modelId="{EE8A7235-22B2-41B9-A9DA-74B1E6D05C02}" type="presParOf" srcId="{430C5E44-B754-46F9-9F3B-0B3C9EC6CA14}" destId="{453CDB7C-D29B-4E52-992F-88DFC8EB79AD}" srcOrd="6" destOrd="0" presId="urn:microsoft.com/office/officeart/2005/8/layout/process4"/>
    <dgm:cxn modelId="{0181CD1D-2782-40AC-8D56-29A7CBA41C2F}" type="presParOf" srcId="{453CDB7C-D29B-4E52-992F-88DFC8EB79AD}" destId="{986523EB-06B3-4535-BDDD-297D66220062}" srcOrd="0" destOrd="0" presId="urn:microsoft.com/office/officeart/2005/8/layout/process4"/>
    <dgm:cxn modelId="{080AA9C1-911F-4377-BD70-8DC6F787B1E9}" type="presParOf" srcId="{453CDB7C-D29B-4E52-992F-88DFC8EB79AD}" destId="{7AAD1E4F-CB53-4CF3-8445-2E15FFFD0400}" srcOrd="1" destOrd="0" presId="urn:microsoft.com/office/officeart/2005/8/layout/process4"/>
    <dgm:cxn modelId="{8106E2E4-CA20-49A1-8393-5D9A5FA585BF}" type="presParOf" srcId="{453CDB7C-D29B-4E52-992F-88DFC8EB79AD}" destId="{C0FA86AB-C47B-4DBC-9688-D952B74DA25F}" srcOrd="2" destOrd="0" presId="urn:microsoft.com/office/officeart/2005/8/layout/process4"/>
    <dgm:cxn modelId="{F81C80FD-88CB-44B9-A834-621C27CCAAB9}" type="presParOf" srcId="{C0FA86AB-C47B-4DBC-9688-D952B74DA25F}" destId="{04CDB6E4-1C9A-4755-8F8D-080E04C59A24}" srcOrd="0" destOrd="0" presId="urn:microsoft.com/office/officeart/2005/8/layout/process4"/>
    <dgm:cxn modelId="{B90DE07E-4BE7-46D0-A11E-151037DEC8D7}" type="presParOf" srcId="{C0FA86AB-C47B-4DBC-9688-D952B74DA25F}" destId="{E2E3E854-FB8C-40E6-9FB0-41A2F24AE9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6D75-9858-4B4C-ACF1-EBABA712B8D7}">
      <dsp:nvSpPr>
        <dsp:cNvPr id="0" name=""/>
        <dsp:cNvSpPr/>
      </dsp:nvSpPr>
      <dsp:spPr>
        <a:xfrm>
          <a:off x="0" y="4069901"/>
          <a:ext cx="11454850" cy="1335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Организационный этап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069901"/>
        <a:ext cx="11454850" cy="721349"/>
      </dsp:txXfrm>
    </dsp:sp>
    <dsp:sp modelId="{7CD7A771-A40D-4EC3-B34A-ECB4C960AE1E}">
      <dsp:nvSpPr>
        <dsp:cNvPr id="0" name=""/>
        <dsp:cNvSpPr/>
      </dsp:nvSpPr>
      <dsp:spPr>
        <a:xfrm>
          <a:off x="5593" y="4778151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Информирование родителей о педагогической поддержке. Составление списков участников занятий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93" y="4778151"/>
        <a:ext cx="3814554" cy="614482"/>
      </dsp:txXfrm>
    </dsp:sp>
    <dsp:sp modelId="{F684E04A-C0EC-4B60-994C-EC730918D15E}">
      <dsp:nvSpPr>
        <dsp:cNvPr id="0" name=""/>
        <dsp:cNvSpPr/>
      </dsp:nvSpPr>
      <dsp:spPr>
        <a:xfrm>
          <a:off x="3820147" y="4764534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Организация обучения педагогов, осуществляющих педагогическую поддержку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20147" y="4764534"/>
        <a:ext cx="3814554" cy="614482"/>
      </dsp:txXfrm>
    </dsp:sp>
    <dsp:sp modelId="{1C3AF722-A81F-49E9-88DA-54602E56E1C2}">
      <dsp:nvSpPr>
        <dsp:cNvPr id="0" name=""/>
        <dsp:cNvSpPr/>
      </dsp:nvSpPr>
      <dsp:spPr>
        <a:xfrm>
          <a:off x="7634702" y="4764534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Составление расписания занятий на учебный год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34702" y="4764534"/>
        <a:ext cx="3814554" cy="614482"/>
      </dsp:txXfrm>
    </dsp:sp>
    <dsp:sp modelId="{24381B89-6209-42C1-8E74-E394D77BC943}">
      <dsp:nvSpPr>
        <dsp:cNvPr id="0" name=""/>
        <dsp:cNvSpPr/>
      </dsp:nvSpPr>
      <dsp:spPr>
        <a:xfrm rot="10800000">
          <a:off x="0" y="2035428"/>
          <a:ext cx="11454850" cy="2054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потребности родителей по психолого-педагогической поддержке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(провести анкетирование, интервью или опрос)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035428"/>
        <a:ext cx="11454850" cy="721133"/>
      </dsp:txXfrm>
    </dsp:sp>
    <dsp:sp modelId="{98CCE9FA-CEFD-4951-964B-DEBE8AD87ACD}">
      <dsp:nvSpPr>
        <dsp:cNvPr id="0" name=""/>
        <dsp:cNvSpPr/>
      </dsp:nvSpPr>
      <dsp:spPr>
        <a:xfrm>
          <a:off x="5593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Запрос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93" y="2756561"/>
        <a:ext cx="3814554" cy="614298"/>
      </dsp:txXfrm>
    </dsp:sp>
    <dsp:sp modelId="{E51D9602-CE7A-4EC1-9EBE-43A43F121CEB}">
      <dsp:nvSpPr>
        <dsp:cNvPr id="0" name=""/>
        <dsp:cNvSpPr/>
      </dsp:nvSpPr>
      <dsp:spPr>
        <a:xfrm>
          <a:off x="3820147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Определение тем занятий (в объеме до 30% от рекомендуемой программы)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20147" y="2756561"/>
        <a:ext cx="3814554" cy="614298"/>
      </dsp:txXfrm>
    </dsp:sp>
    <dsp:sp modelId="{3036CC57-9CFD-4668-9980-025A251C5F16}">
      <dsp:nvSpPr>
        <dsp:cNvPr id="0" name=""/>
        <dsp:cNvSpPr/>
      </dsp:nvSpPr>
      <dsp:spPr>
        <a:xfrm>
          <a:off x="7634702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Утверждение программы с изменениями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34702" y="2756561"/>
        <a:ext cx="3814554" cy="614298"/>
      </dsp:txXfrm>
    </dsp:sp>
    <dsp:sp modelId="{A5A8AB3D-8841-476F-B66C-201910F81E41}">
      <dsp:nvSpPr>
        <dsp:cNvPr id="0" name=""/>
        <dsp:cNvSpPr/>
      </dsp:nvSpPr>
      <dsp:spPr>
        <a:xfrm rot="10800000">
          <a:off x="0" y="955"/>
          <a:ext cx="11454850" cy="2054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Издание приказа об организации педагогической поддержки родителей в воспитании и развитии детей</a:t>
          </a:r>
          <a:endParaRPr lang="ru-RU" sz="2000" kern="1200" dirty="0"/>
        </a:p>
      </dsp:txBody>
      <dsp:txXfrm rot="-10800000">
        <a:off x="0" y="955"/>
        <a:ext cx="11454850" cy="721133"/>
      </dsp:txXfrm>
    </dsp:sp>
    <dsp:sp modelId="{39B96153-AFA2-41DF-99DA-41EE7E1D8DD9}">
      <dsp:nvSpPr>
        <dsp:cNvPr id="0" name=""/>
        <dsp:cNvSpPr/>
      </dsp:nvSpPr>
      <dsp:spPr>
        <a:xfrm>
          <a:off x="0" y="722088"/>
          <a:ext cx="5727425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rPr>
            <a:t>Возложение ответственности за организацию деятельности ЦППР на заместителя директора по воспитательной работе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  <a:sym typeface="Arial"/>
          </a:endParaRPr>
        </a:p>
      </dsp:txBody>
      <dsp:txXfrm>
        <a:off x="0" y="722088"/>
        <a:ext cx="5727425" cy="614298"/>
      </dsp:txXfrm>
    </dsp:sp>
    <dsp:sp modelId="{2D957D6A-65EF-4F20-AE7B-A795636FCAA1}">
      <dsp:nvSpPr>
        <dsp:cNvPr id="0" name=""/>
        <dsp:cNvSpPr/>
      </dsp:nvSpPr>
      <dsp:spPr>
        <a:xfrm>
          <a:off x="5727425" y="722088"/>
          <a:ext cx="5727425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Создание рабочей группы (классные руководители, педагоги-психологи, социальные педагоги, педагоги дополнительного образования)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727425" y="722088"/>
        <a:ext cx="5727425" cy="614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62EE4-B3E1-41A1-A70D-F3B5F52CE04A}">
      <dsp:nvSpPr>
        <dsp:cNvPr id="0" name=""/>
        <dsp:cNvSpPr/>
      </dsp:nvSpPr>
      <dsp:spPr>
        <a:xfrm>
          <a:off x="0" y="4196759"/>
          <a:ext cx="11602529" cy="95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Постоянно освещать проводимые мероприятия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196759"/>
        <a:ext cx="11602529" cy="515320"/>
      </dsp:txXfrm>
    </dsp:sp>
    <dsp:sp modelId="{FC9B1B55-6DA5-4B8F-9B20-3EE94966F0BB}">
      <dsp:nvSpPr>
        <dsp:cNvPr id="0" name=""/>
        <dsp:cNvSpPr/>
      </dsp:nvSpPr>
      <dsp:spPr>
        <a:xfrm>
          <a:off x="0" y="4631650"/>
          <a:ext cx="5801264" cy="88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Социальные сети, СМИ, школа (стенд, бегущая строка, родительские собрания)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631650"/>
        <a:ext cx="5801264" cy="889006"/>
      </dsp:txXfrm>
    </dsp:sp>
    <dsp:sp modelId="{D77812C4-2675-4297-A183-5EF727324A71}">
      <dsp:nvSpPr>
        <dsp:cNvPr id="0" name=""/>
        <dsp:cNvSpPr/>
      </dsp:nvSpPr>
      <dsp:spPr>
        <a:xfrm>
          <a:off x="5801264" y="4642842"/>
          <a:ext cx="5801264" cy="866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Информация о работе по педагогической поддержке родителей; расписание занятий; методический материал в помощь родителям; ссылка на цифровую платформу «Центр педагогической поддержки родителей»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01264" y="4642842"/>
        <a:ext cx="5801264" cy="866623"/>
      </dsp:txXfrm>
    </dsp:sp>
    <dsp:sp modelId="{D819F0A8-12B6-495B-8C7F-826ED5E8DAFF}">
      <dsp:nvSpPr>
        <dsp:cNvPr id="0" name=""/>
        <dsp:cNvSpPr/>
      </dsp:nvSpPr>
      <dsp:spPr>
        <a:xfrm rot="10800000">
          <a:off x="0" y="2872574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Анкетирование по выявлению уровня удовлетворенности родителей педагогической поддержкой 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872574"/>
        <a:ext cx="11602529" cy="515165"/>
      </dsp:txXfrm>
    </dsp:sp>
    <dsp:sp modelId="{D304C703-BF2C-4F34-A8C3-B43DAE5AFD51}">
      <dsp:nvSpPr>
        <dsp:cNvPr id="0" name=""/>
        <dsp:cNvSpPr/>
      </dsp:nvSpPr>
      <dsp:spPr>
        <a:xfrm>
          <a:off x="0" y="3503296"/>
          <a:ext cx="11602529" cy="276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Один раз в год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503296"/>
        <a:ext cx="11602529" cy="276656"/>
      </dsp:txXfrm>
    </dsp:sp>
    <dsp:sp modelId="{39085324-61A7-4143-9DCA-D014A3245AF1}">
      <dsp:nvSpPr>
        <dsp:cNvPr id="0" name=""/>
        <dsp:cNvSpPr/>
      </dsp:nvSpPr>
      <dsp:spPr>
        <a:xfrm rot="10800000">
          <a:off x="0" y="1453642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мониторинга работы по педагогической поддержке родителей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1453642"/>
        <a:ext cx="11602529" cy="515165"/>
      </dsp:txXfrm>
    </dsp:sp>
    <dsp:sp modelId="{1E121B78-3C0D-42E7-BDC1-299E02BCB93C}">
      <dsp:nvSpPr>
        <dsp:cNvPr id="0" name=""/>
        <dsp:cNvSpPr/>
      </dsp:nvSpPr>
      <dsp:spPr>
        <a:xfrm>
          <a:off x="0" y="1968808"/>
          <a:ext cx="11602529" cy="438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Предоставление информации о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тделам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образования район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ов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968808"/>
        <a:ext cx="11602529" cy="438844"/>
      </dsp:txXfrm>
    </dsp:sp>
    <dsp:sp modelId="{7AAD1E4F-CB53-4CF3-8445-2E15FFFD0400}">
      <dsp:nvSpPr>
        <dsp:cNvPr id="0" name=""/>
        <dsp:cNvSpPr/>
      </dsp:nvSpPr>
      <dsp:spPr>
        <a:xfrm rot="10800000">
          <a:off x="0" y="247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занятий с родителями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47"/>
        <a:ext cx="11602529" cy="515165"/>
      </dsp:txXfrm>
    </dsp:sp>
    <dsp:sp modelId="{04CDB6E4-1C9A-4755-8F8D-080E04C59A24}">
      <dsp:nvSpPr>
        <dsp:cNvPr id="0" name=""/>
        <dsp:cNvSpPr/>
      </dsp:nvSpPr>
      <dsp:spPr>
        <a:xfrm>
          <a:off x="0" y="443379"/>
          <a:ext cx="5801264" cy="58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Восемь занятий в год</a:t>
          </a:r>
        </a:p>
      </dsp:txBody>
      <dsp:txXfrm>
        <a:off x="0" y="443379"/>
        <a:ext cx="5801264" cy="582913"/>
      </dsp:txXfrm>
    </dsp:sp>
    <dsp:sp modelId="{E2E3E854-FB8C-40E6-9FB0-41A2F24AE92B}">
      <dsp:nvSpPr>
        <dsp:cNvPr id="0" name=""/>
        <dsp:cNvSpPr/>
      </dsp:nvSpPr>
      <dsp:spPr>
        <a:xfrm>
          <a:off x="5801264" y="443379"/>
          <a:ext cx="5801264" cy="58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Клуб «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Даналық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мектебі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», родительские чтения, конференции и т.д.; творческие, спортивные, культурные мероприятия с участием родителей и детей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01264" y="443379"/>
        <a:ext cx="5801264" cy="58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88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6;g1fa1abc381b_3_0:notes">
            <a:extLst>
              <a:ext uri="{FF2B5EF4-FFF2-40B4-BE49-F238E27FC236}">
                <a16:creationId xmlns:a16="http://schemas.microsoft.com/office/drawing/2014/main" xmlns="" id="{C46CB876-4449-988F-3E77-324E92290BF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noFill/>
          <a:ln w="9525">
            <a:miter lim="800000"/>
            <a:headEnd/>
            <a:tailEnd/>
          </a:ln>
        </p:spPr>
      </p:sp>
      <p:sp>
        <p:nvSpPr>
          <p:cNvPr id="7171" name="Google Shape;77;g1fa1abc381b_3_0:notes">
            <a:extLst>
              <a:ext uri="{FF2B5EF4-FFF2-40B4-BE49-F238E27FC236}">
                <a16:creationId xmlns:a16="http://schemas.microsoft.com/office/drawing/2014/main" xmlns="" id="{7D07DC7C-7CD1-8789-0102-4518496EAF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Google Shape;78;g1fa1abc381b_3_0:notes">
            <a:extLst>
              <a:ext uri="{FF2B5EF4-FFF2-40B4-BE49-F238E27FC236}">
                <a16:creationId xmlns:a16="http://schemas.microsoft.com/office/drawing/2014/main" xmlns="" id="{2D6989FD-C274-A2DB-D5BC-4D372D987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1363" indent="-2841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14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86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58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2898816-7B2F-4FE8-A5BC-EF6B98F59634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1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6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EE9F-DE78-498A-8DCE-9318B5BC75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5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:a16="http://schemas.microsoft.com/office/drawing/2014/main" xmlns="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:a16="http://schemas.microsoft.com/office/drawing/2014/main" xmlns="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5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3">
            <a:extLst>
              <a:ext uri="{FF2B5EF4-FFF2-40B4-BE49-F238E27FC236}">
                <a16:creationId xmlns:a16="http://schemas.microsoft.com/office/drawing/2014/main" xmlns="" id="{9D2EDDFB-06F6-597B-6788-256AA3EB2C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4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40C910-2C8B-6685-5069-3B8BBA61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3995-3C82-41D0-A041-E21D193C29E0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10C1632-BFBF-A4A6-1D37-4A52DE3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14103F-CA35-4C7A-530B-17976EC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DFC-5D0B-44AB-A6C4-AF08DD917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DB42F-0479-1204-4B96-B79ED92F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8F6ABF-975D-291C-D9B5-2294ADDC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C19CD6-06B1-9C3E-DFD8-34FE36F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BF38CF-FF7D-ED33-EE19-4AE17122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76FA0C-3FD9-ECC0-2C84-EE2C75D4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88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emf"/><Relationship Id="rId12" Type="http://schemas.openxmlformats.org/officeDocument/2006/relationships/image" Target="../media/image14.jp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ebp"/><Relationship Id="rId5" Type="http://schemas.openxmlformats.org/officeDocument/2006/relationships/image" Target="../media/image9.png"/><Relationship Id="rId10" Type="http://schemas.openxmlformats.org/officeDocument/2006/relationships/image" Target="../media/image12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jpg"/><Relationship Id="rId14" Type="http://schemas.microsoft.com/office/2018/10/relationships/comments" Target="../comments/modernComment_CA4_ADAD23FB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oogle Shape;80;g1fa1abc381b_3_0">
            <a:extLst>
              <a:ext uri="{FF2B5EF4-FFF2-40B4-BE49-F238E27FC236}">
                <a16:creationId xmlns:a16="http://schemas.microsoft.com/office/drawing/2014/main" xmlns="" id="{C66A63EF-3761-FB97-227C-F8E6475BE9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034337" y="1560513"/>
            <a:ext cx="1662113" cy="1639888"/>
            <a:chOff x="464266" y="2731227"/>
            <a:chExt cx="969424" cy="933028"/>
          </a:xfrm>
        </p:grpSpPr>
        <p:sp>
          <p:nvSpPr>
            <p:cNvPr id="6166" name="Google Shape;81;g1fa1abc381b_3_0">
              <a:extLst>
                <a:ext uri="{FF2B5EF4-FFF2-40B4-BE49-F238E27FC236}">
                  <a16:creationId xmlns:a16="http://schemas.microsoft.com/office/drawing/2014/main" xmlns="" id="{CAE57BA7-D8C7-3512-C07C-D0614F1C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7" name="Google Shape;82;g1fa1abc381b_3_0">
              <a:extLst>
                <a:ext uri="{FF2B5EF4-FFF2-40B4-BE49-F238E27FC236}">
                  <a16:creationId xmlns:a16="http://schemas.microsoft.com/office/drawing/2014/main" xmlns="" id="{6AB3ADBF-2EDD-2BD8-621F-9FA62B6B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8" name="Google Shape;83;g1fa1abc381b_3_0">
              <a:extLst>
                <a:ext uri="{FF2B5EF4-FFF2-40B4-BE49-F238E27FC236}">
                  <a16:creationId xmlns:a16="http://schemas.microsoft.com/office/drawing/2014/main" xmlns="" id="{62E4E223-1BA9-473C-3702-494DD364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9" name="Google Shape;84;g1fa1abc381b_3_0">
              <a:extLst>
                <a:ext uri="{FF2B5EF4-FFF2-40B4-BE49-F238E27FC236}">
                  <a16:creationId xmlns:a16="http://schemas.microsoft.com/office/drawing/2014/main" xmlns="" id="{75201A66-686C-1DEE-02EC-388DDBC2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7" name="Google Shape;85;g1fa1abc381b_3_0">
            <a:extLst>
              <a:ext uri="{FF2B5EF4-FFF2-40B4-BE49-F238E27FC236}">
                <a16:creationId xmlns:a16="http://schemas.microsoft.com/office/drawing/2014/main" xmlns="" id="{77DE3585-A4AE-CB23-474E-BB50653A85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3600" y="1636713"/>
            <a:ext cx="1662113" cy="1639887"/>
            <a:chOff x="464266" y="2731227"/>
            <a:chExt cx="969424" cy="933028"/>
          </a:xfrm>
        </p:grpSpPr>
        <p:sp>
          <p:nvSpPr>
            <p:cNvPr id="6162" name="Google Shape;86;g1fa1abc381b_3_0">
              <a:extLst>
                <a:ext uri="{FF2B5EF4-FFF2-40B4-BE49-F238E27FC236}">
                  <a16:creationId xmlns:a16="http://schemas.microsoft.com/office/drawing/2014/main" xmlns="" id="{B54561F9-CDF3-B571-3AFB-7406329A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3" name="Google Shape;87;g1fa1abc381b_3_0">
              <a:extLst>
                <a:ext uri="{FF2B5EF4-FFF2-40B4-BE49-F238E27FC236}">
                  <a16:creationId xmlns:a16="http://schemas.microsoft.com/office/drawing/2014/main" xmlns="" id="{0394D5CC-F244-8FEC-C263-61123C90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4" name="Google Shape;88;g1fa1abc381b_3_0">
              <a:extLst>
                <a:ext uri="{FF2B5EF4-FFF2-40B4-BE49-F238E27FC236}">
                  <a16:creationId xmlns:a16="http://schemas.microsoft.com/office/drawing/2014/main" xmlns="" id="{CBF16EF9-67A8-B871-A93B-D14B9FC15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5" name="Google Shape;89;g1fa1abc381b_3_0">
              <a:extLst>
                <a:ext uri="{FF2B5EF4-FFF2-40B4-BE49-F238E27FC236}">
                  <a16:creationId xmlns:a16="http://schemas.microsoft.com/office/drawing/2014/main" xmlns="" id="{1C4AFDC2-1855-18B4-9538-C905FC7E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8" name="Google Shape;90;g1fa1abc381b_3_0">
            <a:extLst>
              <a:ext uri="{FF2B5EF4-FFF2-40B4-BE49-F238E27FC236}">
                <a16:creationId xmlns:a16="http://schemas.microsoft.com/office/drawing/2014/main" xmlns="" id="{14CA0150-C88E-97DA-823D-FDD014B4F96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05075" y="1636713"/>
            <a:ext cx="1662113" cy="1639887"/>
            <a:chOff x="464266" y="2731227"/>
            <a:chExt cx="969424" cy="933028"/>
          </a:xfrm>
        </p:grpSpPr>
        <p:sp>
          <p:nvSpPr>
            <p:cNvPr id="6158" name="Google Shape;91;g1fa1abc381b_3_0">
              <a:extLst>
                <a:ext uri="{FF2B5EF4-FFF2-40B4-BE49-F238E27FC236}">
                  <a16:creationId xmlns:a16="http://schemas.microsoft.com/office/drawing/2014/main" xmlns="" id="{526DCAB4-3B38-7792-83CB-75707780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9" name="Google Shape;92;g1fa1abc381b_3_0">
              <a:extLst>
                <a:ext uri="{FF2B5EF4-FFF2-40B4-BE49-F238E27FC236}">
                  <a16:creationId xmlns:a16="http://schemas.microsoft.com/office/drawing/2014/main" xmlns="" id="{BE5199FF-75D5-E2C4-3AA9-F80614F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0" name="Google Shape;93;g1fa1abc381b_3_0">
              <a:extLst>
                <a:ext uri="{FF2B5EF4-FFF2-40B4-BE49-F238E27FC236}">
                  <a16:creationId xmlns:a16="http://schemas.microsoft.com/office/drawing/2014/main" xmlns="" id="{9AEA3730-4E21-EA1E-B4D1-53D5A393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1" name="Google Shape;94;g1fa1abc381b_3_0">
              <a:extLst>
                <a:ext uri="{FF2B5EF4-FFF2-40B4-BE49-F238E27FC236}">
                  <a16:creationId xmlns:a16="http://schemas.microsoft.com/office/drawing/2014/main" xmlns="" id="{BE755EF5-B016-20A2-3D2A-842E8201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sp>
        <p:nvSpPr>
          <p:cNvPr id="6150" name="Google Shape;96;g1fa1abc381b_3_0">
            <a:extLst>
              <a:ext uri="{FF2B5EF4-FFF2-40B4-BE49-F238E27FC236}">
                <a16:creationId xmlns:a16="http://schemas.microsoft.com/office/drawing/2014/main" xmlns="" id="{474C0AA2-DBC4-CEBD-6DB4-F2AAE62C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600"/>
            </a:pPr>
            <a:r>
              <a:rPr lang="ru-RU" altLang="ru-RU" sz="1600" b="1" dirty="0">
                <a:solidFill>
                  <a:srgbClr val="FFFFFF"/>
                </a:solidFill>
              </a:rPr>
              <a:t>НАЦИОНАЛЬНЫЙ ИНСТИТУТ ГАРМОНИЧНОГО РАЗВИТИЯ ЧЕЛОВЕКА </a:t>
            </a:r>
            <a:endParaRPr lang="ru-RU" altLang="ru-RU" dirty="0"/>
          </a:p>
        </p:txBody>
      </p:sp>
      <p:sp>
        <p:nvSpPr>
          <p:cNvPr id="6151" name="Google Shape;97;g1fa1abc381b_3_0">
            <a:extLst>
              <a:ext uri="{FF2B5EF4-FFF2-40B4-BE49-F238E27FC236}">
                <a16:creationId xmlns:a16="http://schemas.microsoft.com/office/drawing/2014/main" xmlns="" id="{A532D1E9-8A0B-53A7-9485-F5B9CEDD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6072188"/>
            <a:ext cx="2060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SzPts val="1100"/>
            </a:pPr>
            <a:r>
              <a:rPr lang="ru-RU" altLang="ru-RU" sz="1100" b="1" dirty="0">
                <a:solidFill>
                  <a:srgbClr val="FFFFFF"/>
                </a:solidFill>
              </a:rPr>
              <a:t>Алматы 2023 год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grpSp>
        <p:nvGrpSpPr>
          <p:cNvPr id="6152" name="Google Shape;99;g1fa1abc381b_3_0">
            <a:extLst>
              <a:ext uri="{FF2B5EF4-FFF2-40B4-BE49-F238E27FC236}">
                <a16:creationId xmlns:a16="http://schemas.microsoft.com/office/drawing/2014/main" xmlns="" id="{9641D7D8-95B9-95EB-9797-4DADF6F54F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677400" y="1560513"/>
            <a:ext cx="1662113" cy="1639887"/>
            <a:chOff x="464266" y="2731227"/>
            <a:chExt cx="969424" cy="933028"/>
          </a:xfrm>
        </p:grpSpPr>
        <p:sp>
          <p:nvSpPr>
            <p:cNvPr id="6154" name="Google Shape;100;g1fa1abc381b_3_0">
              <a:extLst>
                <a:ext uri="{FF2B5EF4-FFF2-40B4-BE49-F238E27FC236}">
                  <a16:creationId xmlns:a16="http://schemas.microsoft.com/office/drawing/2014/main" xmlns="" id="{E49408E5-2C29-F798-3254-95D49648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5" name="Google Shape;101;g1fa1abc381b_3_0">
              <a:extLst>
                <a:ext uri="{FF2B5EF4-FFF2-40B4-BE49-F238E27FC236}">
                  <a16:creationId xmlns:a16="http://schemas.microsoft.com/office/drawing/2014/main" xmlns="" id="{9C3BA377-05BF-9148-8F4A-3212B635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6" name="Google Shape;102;g1fa1abc381b_3_0">
              <a:extLst>
                <a:ext uri="{FF2B5EF4-FFF2-40B4-BE49-F238E27FC236}">
                  <a16:creationId xmlns:a16="http://schemas.microsoft.com/office/drawing/2014/main" xmlns="" id="{34A44C02-1B76-CC46-13AD-33022BAA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7" name="Google Shape;103;g1fa1abc381b_3_0">
              <a:extLst>
                <a:ext uri="{FF2B5EF4-FFF2-40B4-BE49-F238E27FC236}">
                  <a16:creationId xmlns:a16="http://schemas.microsoft.com/office/drawing/2014/main" xmlns="" id="{4A710818-9062-0FD8-AF08-DD7CE4D0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pic>
        <p:nvPicPr>
          <p:cNvPr id="6153" name="Рисунок 3">
            <a:extLst>
              <a:ext uri="{FF2B5EF4-FFF2-40B4-BE49-F238E27FC236}">
                <a16:creationId xmlns:a16="http://schemas.microsoft.com/office/drawing/2014/main" xmlns="" id="{5118BCD5-6CBF-A7CE-7A14-5CA918EA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374775"/>
            <a:ext cx="22161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3;p1">
            <a:extLst>
              <a:ext uri="{FF2B5EF4-FFF2-40B4-BE49-F238E27FC236}">
                <a16:creationId xmlns:a16="http://schemas.microsoft.com/office/drawing/2014/main" xmlns="" id="{F2824AA6-FE29-29C0-47C5-63513AAA7CDD}"/>
              </a:ext>
            </a:extLst>
          </p:cNvPr>
          <p:cNvSpPr txBox="1"/>
          <p:nvPr/>
        </p:nvSpPr>
        <p:spPr>
          <a:xfrm>
            <a:off x="1740781" y="3924300"/>
            <a:ext cx="878169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 педагогической поддержки родителей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СОДЕРЖАНИЕ ЗАНЯТИЙ ДЛЯ РОДИТЕЛЕЙ ДЕТЕЙ ОТ 15-16 ДО 17-18 ЛЕТ</a:t>
            </a:r>
            <a:endParaRPr lang="x-non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618" y="775219"/>
            <a:ext cx="380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Боламын деген баланың бетін қақпа, белін бу...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Личность как результат саморазвития на основе нравственных ценностей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963" y="1413049"/>
            <a:ext cx="389204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Возрастные и социальные особенности старшеклассников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Позитивное </a:t>
            </a:r>
            <a:r>
              <a:rPr lang="ru-RU" sz="1100" dirty="0" err="1"/>
              <a:t>родительство</a:t>
            </a:r>
            <a:r>
              <a:rPr lang="ru-RU" sz="1100" dirty="0"/>
              <a:t> как поддержка желания и способности старшеклассника самостоятельно выстраивать свою жизнь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Самостоятельная деятельность – главный способ развития личности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Приемы самовоспитания: </a:t>
            </a:r>
            <a:r>
              <a:rPr lang="kk-KZ" sz="1100" dirty="0"/>
              <a:t>национальная этика и современность</a:t>
            </a:r>
            <a:endParaRPr lang="x-none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8896" y="771889"/>
            <a:ext cx="367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Көркем мінез – баға жетпес байлық.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Эмоциональный интеллект </a:t>
            </a: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основа успешной личности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9098" y="1430306"/>
            <a:ext cx="3505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Эмоциональный интеллект и его влияние на качество жизни человека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Структурные компоненты эмоционального интеллекта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Алгоритмы и продуктивные способы поведения в кризисных ситуациях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Культура общения с взрослеющими детьми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Национальные особенности в проявлении эмоций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68396" y="775219"/>
            <a:ext cx="3701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Сен жанбасаң лапылдап... 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Как помочь ребенку найти свое призвание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8396" y="1414536"/>
            <a:ext cx="39107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Призвание – основа самореализации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Ключ к самореализации – раскрытие особенностей темперамента, способностей, качеств характера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«Подводные камни» на пути самоопределения старшеклассника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Профессиональное самоопределение – основа счастья и жизненного успеха 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618" y="3245085"/>
            <a:ext cx="410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Құмарлыққа бой алдыру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тәуелділік құрдымы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Зоны рисков в развитии старшеклассников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259" y="3760201"/>
            <a:ext cx="38023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Виды зависимости 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Признаки наличия зависимости у старшего школьника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Меры профилактики зависимого поведения</a:t>
            </a:r>
            <a:endParaRPr lang="x-none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/>
              <a:t>Взаимодействие семьи и школы по профилактике зависимости</a:t>
            </a:r>
            <a:endParaRPr lang="x-none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8896" y="3183120"/>
            <a:ext cx="386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Жақсыдан қашпа, жаманға баспа...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Социальные сети и интернет-пространство: безопасное поведение старшеклассников 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7717" y="3760201"/>
            <a:ext cx="3611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Интернет-безопасность старшеклассников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Диагностика игровой зависимости у старшеклассников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Социальные сети и интернет зависимое поведение старшеклассников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Профилактика интернет-зависимости старшеклассников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по предотвращению зависимости от социальных сетей и интернет-пространства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68396" y="3214364"/>
            <a:ext cx="248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Күйзелістен шығар жол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Помогаем пережить стресс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09557" y="3712649"/>
            <a:ext cx="3947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поддержать свое ресурсное состояние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 Методы выхода из стресса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Эмоциональная регуляция – достижение баланса в стрессовой ситуации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Агрессия, депрессия, суицидальное поведение и другие крайние проявления стресса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Право на ошибку как возможность обретения опыта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школы и семьи в обеспечении стрессоустойчивости ребенка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259" y="5407671"/>
            <a:ext cx="3409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Сүйіспеншілік – сыйластық кілті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Любовь  –  ключ к взаимопониманию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683" y="5775687"/>
            <a:ext cx="4216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Любовь как основа эмоционального равновесия в семье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Понятие «</a:t>
            </a:r>
            <a:r>
              <a:rPr lang="ru-RU" sz="1000" dirty="0" err="1"/>
              <a:t>Айналайын</a:t>
            </a:r>
            <a:r>
              <a:rPr lang="ru-RU" sz="1000" dirty="0"/>
              <a:t>», всесторонняя поддержка ребенка в семье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Искренность в выражении эмоций. Эмоциональные манипуляции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говорить со старшеклассником на деликатные темы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4991" y="537939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Атадан өсиет, анадан қасиет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Традиции и ценности семьи: от поколения к поколению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47597" y="5754974"/>
            <a:ext cx="7041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Взаимосвязь традиций народа и традиций семьи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Преемственность поколений как передача знаний, ценностей, мироощущения и традиций от старших поколений – младшим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Роль матери и отца в семье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Особенности развития современного поколения детей, которые необходимо учитывать в семейном воспитании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Сохранение традиций семьи в изменяющихся условиях  жизни современного общества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350183" y="309561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4402225" y="3095619"/>
            <a:ext cx="3280528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8140779" y="3081584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350183" y="5297552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8140779" y="5284488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4402225" y="5284488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g2160f2f9c6f_0_912"/>
          <p:cNvSpPr txBox="1"/>
          <p:nvPr/>
        </p:nvSpPr>
        <p:spPr>
          <a:xfrm>
            <a:off x="8175171" y="6100974"/>
            <a:ext cx="337159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Работа клуба будет поддерживаться онлайн-школой на портале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290916" y="3116432"/>
            <a:ext cx="3692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+mn-lt"/>
                <a:ea typeface="Calibri" panose="020F0502020204030204" pitchFamily="34" charset="0"/>
              </a:rPr>
              <a:t>ДАНАЛЫҚ МЕКТЕБІ </a:t>
            </a:r>
            <a:endParaRPr lang="ru-RU" sz="24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5101" y="1647645"/>
            <a:ext cx="2288686" cy="303259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</a:rPr>
              <a:t>круглый стол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конкурс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семинар 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встреча 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беседы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дискуссии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разговор за дастарханом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6266" y="4050655"/>
            <a:ext cx="200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АҒА ҚАМҚОРЛЫҒЫ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0081" y="5083299"/>
            <a:ext cx="5807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7.   ҚЫЗ ҒҰМЫРДЫҢ ҚҰПИЯЛАРЫ. СЕКРЕТЫ ИЗ ЖИЗНИ ДЕВУШКИ</a:t>
            </a:r>
          </a:p>
          <a:p>
            <a:r>
              <a:rPr lang="ru-RU" sz="1400" dirty="0"/>
              <a:t>8.   ҚЫЗДАР БІЛУГЕ ТИІС... ДЕВУШКИ ДОЛЖНЫ ЗНАТЬ...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B69677-B214-4799-9995-7A220C76070F}"/>
              </a:ext>
            </a:extLst>
          </p:cNvPr>
          <p:cNvSpPr txBox="1"/>
          <p:nvPr/>
        </p:nvSpPr>
        <p:spPr>
          <a:xfrm>
            <a:off x="1039835" y="906041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Заседания клуба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1D41DC-AFFC-B4B3-66AF-1E5B6F7A3AC7}"/>
              </a:ext>
            </a:extLst>
          </p:cNvPr>
          <p:cNvSpPr txBox="1"/>
          <p:nvPr/>
        </p:nvSpPr>
        <p:spPr>
          <a:xfrm>
            <a:off x="5952701" y="921107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Темы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C5710-A18E-09E0-89AC-26D9F4EC4416}"/>
              </a:ext>
            </a:extLst>
          </p:cNvPr>
          <p:cNvSpPr txBox="1"/>
          <p:nvPr/>
        </p:nvSpPr>
        <p:spPr>
          <a:xfrm>
            <a:off x="9431128" y="935398"/>
            <a:ext cx="22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Формы проведения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</a:pPr>
            <a:r>
              <a:rPr lang="kk-KZ" sz="1600" dirty="0">
                <a:solidFill>
                  <a:schemeClr val="accent5">
                    <a:lumMod val="75000"/>
                  </a:schemeClr>
                </a:solidFill>
              </a:rPr>
              <a:t>ОРГАНИЗАЦИЯ КЛУБА «ДАНАЛЫҚ МЕКТЕБІ» </a:t>
            </a:r>
            <a:endParaRPr lang="kk-K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171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4309" y="911146"/>
            <a:ext cx="5186923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22228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3335" y="6189125"/>
            <a:ext cx="276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800"/>
            </a:pPr>
            <a:r>
              <a:rPr lang="ru-RU" dirty="0">
                <a:solidFill>
                  <a:srgbClr val="002060"/>
                </a:solidFill>
              </a:rPr>
              <a:t>Организаторы клуба: педагоги</a:t>
            </a:r>
            <a:r>
              <a:rPr lang="kk-K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27440" y="6147125"/>
            <a:ext cx="367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Спикеры клуба: представители старшего поколения, эксперты</a:t>
            </a: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796160" y="6072481"/>
            <a:ext cx="1105038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4" y="4190776"/>
            <a:ext cx="885898" cy="4894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59842" y="181081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230" y="1842694"/>
            <a:ext cx="1260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АТА ӨСИЕТІ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5031" y="1420705"/>
            <a:ext cx="5836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 ЖЕТІ АТАСЫН БІЛГЕН ҰЛ, ЖЕТІ ЖҰРТТЫҢ ҚАМЫН ЖЕР </a:t>
            </a:r>
          </a:p>
          <a:p>
            <a:r>
              <a:rPr lang="ru-RU" dirty="0"/>
              <a:t>СЫН ЗНАЮЩИЙ СВОИХ ПРЕДКОВ  ДО СЕДЬМОГО ПОКОЛЕНИЯ,  ЗАБОТИТСЯ О  СЕМЕРЫХ ДИНАСТИЯХ</a:t>
            </a:r>
          </a:p>
          <a:p>
            <a:r>
              <a:rPr lang="ru-RU" dirty="0"/>
              <a:t>2.   БАБАЛАР ДӘСТҮРІ – ҰРПАҚҚА ӨСИЕТ </a:t>
            </a:r>
          </a:p>
          <a:p>
            <a:r>
              <a:rPr lang="ru-RU" dirty="0"/>
              <a:t>ТРАДИЦИЯ ПРЕДКОВ – ЗАВЕЩАНИЕ    ПОТОМКАМ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5017" y="3021420"/>
            <a:ext cx="174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ӘЖЕ ДАНАЛЫҒЫ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4059" y="4037000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02538" y="2711781"/>
            <a:ext cx="5961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  ЕРТЕГІ – ТАНЫМНЫҢ КӨЗІ</a:t>
            </a:r>
          </a:p>
          <a:p>
            <a:r>
              <a:rPr lang="ru-RU" dirty="0"/>
              <a:t>СКАЗКА – ИСТОЧНИК ПОЗНАНИЯ</a:t>
            </a:r>
          </a:p>
          <a:p>
            <a:r>
              <a:rPr lang="ru-RU" dirty="0"/>
              <a:t>4.   ЫРЫМ-ТЫЙЫМ – ӘДЕПТІЛІК НЕГІЗІ </a:t>
            </a:r>
          </a:p>
          <a:p>
            <a:r>
              <a:rPr lang="ru-RU" dirty="0"/>
              <a:t>НАРОДНЫЕ СУЕВЕРИЯ  И ЗАПРЕТЫ – ОСНОВА ПОРЯДОЧНОСТИ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95032" y="1434092"/>
            <a:ext cx="5836096" cy="117840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83024" y="2720261"/>
            <a:ext cx="5848104" cy="954107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29983" y="3007195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54269" y="5158237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ЖЕҢГЕ КЕҢЕСІ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59842" y="513749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81671" y="3842981"/>
            <a:ext cx="5849457" cy="1053559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61119" y="38660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  АҒАСЫ БАРДЫҢ – ЖАҒАСЫ БАР </a:t>
            </a:r>
          </a:p>
          <a:p>
            <a:r>
              <a:rPr lang="ru-RU" dirty="0"/>
              <a:t>СТАРШИЙ БРАТ — ОПОРА МЛАДШЕГО</a:t>
            </a:r>
          </a:p>
          <a:p>
            <a:r>
              <a:rPr lang="ru-RU" dirty="0"/>
              <a:t>6.   ЕР ЖІГІТКЕ ЖАРАСАР САЛАУАТТЫ БЕЙНЕСІ </a:t>
            </a:r>
          </a:p>
          <a:p>
            <a:r>
              <a:rPr lang="ru-RU" dirty="0"/>
              <a:t>ЗДОРОВЫЙ ОБРАЗ ЖИЗНИ, ПОДХОДИТ НАСТОЯЩЕМУ МУЖЧИНЕ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80081" y="5021931"/>
            <a:ext cx="5849457" cy="83858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4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546BA2-F6FF-BAD3-9F3E-8D9211F2872A}"/>
              </a:ext>
            </a:extLst>
          </p:cNvPr>
          <p:cNvSpPr txBox="1"/>
          <p:nvPr/>
        </p:nvSpPr>
        <p:spPr>
          <a:xfrm>
            <a:off x="1087711" y="2081239"/>
            <a:ext cx="3684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Центре педагогической поддержки родителей</a:t>
            </a:r>
            <a:endParaRPr lang="ru-RU" sz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E9D4AA0-F2CF-1B56-75DF-215142A1EACF}"/>
              </a:ext>
            </a:extLst>
          </p:cNvPr>
          <p:cNvSpPr txBox="1"/>
          <p:nvPr/>
        </p:nvSpPr>
        <p:spPr>
          <a:xfrm>
            <a:off x="1127117" y="1036425"/>
            <a:ext cx="4396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x-non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ПОДДЕРЖКИ РОДИТЕЛЕЙ  В ОРГАНИЗАЦИЯХ ОБРАЗОВАНИЯ РЕСПУБЛИКИ КАЗАХСТАН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E83EC94-CDD1-27BF-D9C4-FCD68A14DF0E}"/>
              </a:ext>
            </a:extLst>
          </p:cNvPr>
          <p:cNvSpPr txBox="1"/>
          <p:nvPr/>
        </p:nvSpPr>
        <p:spPr>
          <a:xfrm>
            <a:off x="6915544" y="1146760"/>
            <a:ext cx="4587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педагогов ПО ПРОВЕДЕНИЮ ЗАНЯТИЙ с </a:t>
            </a:r>
            <a:r>
              <a:rPr lang="ru-RU" sz="1200" b="1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940868" y="1808398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913948" y="2887524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E83EC94-CDD1-27BF-D9C4-FCD68A14DF0E}"/>
              </a:ext>
            </a:extLst>
          </p:cNvPr>
          <p:cNvSpPr txBox="1"/>
          <p:nvPr/>
        </p:nvSpPr>
        <p:spPr>
          <a:xfrm>
            <a:off x="6915544" y="2008008"/>
            <a:ext cx="375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ВИДЕОЗАНЯТИЯ,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9546BA2-F6FF-BAD3-9F3E-8D9211F2872A}"/>
              </a:ext>
            </a:extLst>
          </p:cNvPr>
          <p:cNvSpPr txBox="1"/>
          <p:nvPr/>
        </p:nvSpPr>
        <p:spPr>
          <a:xfrm>
            <a:off x="4156041" y="724578"/>
            <a:ext cx="3684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baseline="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ПОДГОТОВЛЕНЫ</a:t>
            </a:r>
            <a:endParaRPr lang="ru-RU" sz="1800" cap="all" baseline="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>
            <a:off x="6680462" y="1808216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>
            <a:off x="6653542" y="2887342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0" y="1155591"/>
            <a:ext cx="413805" cy="41380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" y="2106919"/>
            <a:ext cx="413805" cy="41380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22" y="1146760"/>
            <a:ext cx="413805" cy="4138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66" y="2098088"/>
            <a:ext cx="413805" cy="41380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76007" y="409457"/>
            <a:ext cx="1061320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НАУЧНО-МЕТОДИЧЕСКАЯ ПОДДЕРЖКА ДЕЯТЕЛЬНОСТИ ЦЕНТРОВ 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4220" y="3159429"/>
            <a:ext cx="3679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/>
              </a:rPr>
              <a:t>С СЕНТЯРБЯ БУДУТ ОРГАНИЗОВАНЫ: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22 </a:t>
            </a:r>
            <a:r>
              <a:rPr lang="ru-RU" dirty="0" err="1">
                <a:solidFill>
                  <a:srgbClr val="2F5597"/>
                </a:solidFill>
                <a:sym typeface="Arial"/>
              </a:rPr>
              <a:t>вебинара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5 семинаров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5 мастер-классов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1 конференция для педагогов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566170" y="3129213"/>
            <a:ext cx="3526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БУДУТ РАЗРАБОТАНЫ:</a:t>
            </a:r>
            <a:endParaRPr lang="ru-RU" dirty="0">
              <a:solidFill>
                <a:schemeClr val="tx1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портал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цифровые ресурсы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контент онлайн-школы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видеоматериалы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чек-листы</a:t>
            </a:r>
            <a:endParaRPr lang="x-none" dirty="0">
              <a:solidFill>
                <a:srgbClr val="2F559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50605" y="3050193"/>
            <a:ext cx="41967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ДЛЯ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Продвижени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Я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в СМИ,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социальных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сетях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БУДУТ ОРГАНИЗОВАНЫ:</a:t>
            </a:r>
            <a:endParaRPr lang="kk-KZ" b="1" cap="al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прямые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эфиры</a:t>
            </a:r>
            <a:r>
              <a:rPr lang="en-US" dirty="0">
                <a:solidFill>
                  <a:srgbClr val="2F5597"/>
                </a:solidFill>
                <a:sym typeface="Arial"/>
              </a:rPr>
              <a:t>  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интервью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репортажи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анонсы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важных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событий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широкий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обмен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мнениями</a:t>
            </a:r>
            <a:endParaRPr lang="kk-KZ" dirty="0">
              <a:solidFill>
                <a:srgbClr val="2F559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CF1B5DB-7B66-3355-C7CB-4988FEE164C8}"/>
              </a:ext>
            </a:extLst>
          </p:cNvPr>
          <p:cNvSpPr txBox="1"/>
          <p:nvPr/>
        </p:nvSpPr>
        <p:spPr>
          <a:xfrm>
            <a:off x="347360" y="4686306"/>
            <a:ext cx="11395135" cy="3228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МОНИТОРИНГОВЫХ ИССЛЕДОВАНИЙ  </a:t>
            </a:r>
            <a:endParaRPr lang="ru-RU" kern="0" dirty="0">
              <a:latin typeface="+mj-lt"/>
            </a:endParaRPr>
          </a:p>
        </p:txBody>
      </p:sp>
      <p:sp>
        <p:nvSpPr>
          <p:cNvPr id="46" name="Скругленный прямоугольник 30">
            <a:extLst>
              <a:ext uri="{FF2B5EF4-FFF2-40B4-BE49-F238E27FC236}">
                <a16:creationId xmlns:a16="http://schemas.microsoft.com/office/drawing/2014/main" xmlns="" id="{93E15834-8E2D-FF6F-607E-C965F7F2F96A}"/>
              </a:ext>
            </a:extLst>
          </p:cNvPr>
          <p:cNvSpPr/>
          <p:nvPr/>
        </p:nvSpPr>
        <p:spPr>
          <a:xfrm>
            <a:off x="909341" y="5278307"/>
            <a:ext cx="433940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Оценка эффективности деятельности центра: диагностика уровня родительской вовлеченности в образовательный процесс своих детей (входное и выходное анкетирование, глубинные интервью)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8202AB7-E643-501C-091C-6EFCDFE5F454}"/>
              </a:ext>
            </a:extLst>
          </p:cNvPr>
          <p:cNvSpPr txBox="1"/>
          <p:nvPr/>
        </p:nvSpPr>
        <p:spPr>
          <a:xfrm>
            <a:off x="351189" y="5069835"/>
            <a:ext cx="2181045" cy="3061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ННПИБД «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Ө</a:t>
            </a: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РКЕН»</a:t>
            </a:r>
            <a:endParaRPr lang="ru-RU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30">
            <a:extLst>
              <a:ext uri="{FF2B5EF4-FFF2-40B4-BE49-F238E27FC236}">
                <a16:creationId xmlns:a16="http://schemas.microsoft.com/office/drawing/2014/main" xmlns="" id="{DB9B0944-70C6-7718-28B2-24A7ABB25788}"/>
              </a:ext>
            </a:extLst>
          </p:cNvPr>
          <p:cNvSpPr/>
          <p:nvPr/>
        </p:nvSpPr>
        <p:spPr>
          <a:xfrm>
            <a:off x="6749780" y="5254142"/>
            <a:ext cx="499356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потребности родителей в освещении определённых проблем (входное анкетирование в начале учебного года)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уровня удовлетворенности родителей (опрос родителей по завершении курсов)</a:t>
            </a:r>
            <a:endParaRPr lang="ru-RU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9EA69E5-2E6B-418C-7D15-68ABC389073C}"/>
              </a:ext>
            </a:extLst>
          </p:cNvPr>
          <p:cNvSpPr txBox="1"/>
          <p:nvPr/>
        </p:nvSpPr>
        <p:spPr>
          <a:xfrm>
            <a:off x="5803193" y="5066366"/>
            <a:ext cx="3591816" cy="3228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</a:rPr>
              <a:t>ОРГАНИЗАЦИИ ОБРАЗОВАНИЯ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5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9380203" y="4760799"/>
            <a:ext cx="2421968" cy="20971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12500FCA-3B58-4492-9386-41B1F47D6F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 think-cell" r:id="rId6" imgW="361" imgH="361" progId="TCLayout.ActiveDocument.1">
                  <p:embed/>
                </p:oleObj>
              </mc:Choice>
              <mc:Fallback>
                <p:oleObj name="Слайд think-cell" r:id="rId6" imgW="361" imgH="36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802171" y="6332537"/>
            <a:ext cx="731837" cy="525462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6943" y="396815"/>
            <a:ext cx="1509623" cy="29329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80339" y="396815"/>
            <a:ext cx="1509623" cy="29329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995" y="396815"/>
            <a:ext cx="1509623" cy="293298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26943" y="1576737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26943" y="2703922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26943" y="3866614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26943" y="5088604"/>
            <a:ext cx="4879675" cy="882771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80203" y="1104181"/>
            <a:ext cx="2437166" cy="472556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80203" y="3428999"/>
            <a:ext cx="2437166" cy="484975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65005" y="4080839"/>
            <a:ext cx="2437166" cy="484975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264" y="3177915"/>
            <a:ext cx="1690777" cy="2793459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77041" y="3182253"/>
            <a:ext cx="2311880" cy="2028102"/>
          </a:xfrm>
          <a:prstGeom prst="roundRect">
            <a:avLst/>
          </a:prstGeom>
          <a:solidFill>
            <a:srgbClr val="FF6E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841" y="3284769"/>
            <a:ext cx="1509623" cy="293298"/>
          </a:xfrm>
          <a:prstGeom prst="roundRect">
            <a:avLst/>
          </a:prstGeom>
          <a:solidFill>
            <a:srgbClr val="390F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15063" y="3284769"/>
            <a:ext cx="2038295" cy="29329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318" y="86288"/>
            <a:ext cx="3104249" cy="9103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" y="4745323"/>
            <a:ext cx="1460985" cy="97399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8" y="3680583"/>
            <a:ext cx="1459972" cy="97361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5" y="3656128"/>
            <a:ext cx="2148715" cy="1432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96" y="1709551"/>
            <a:ext cx="2442473" cy="16219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4597881" y="382336"/>
            <a:ext cx="111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О НАС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22979" y="382335"/>
            <a:ext cx="111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ТЕСТЫ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81939" y="396814"/>
            <a:ext cx="125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КОНТАКТЫ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635751" y="1096101"/>
            <a:ext cx="199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</a:rPr>
              <a:t>ЗАПИСЬ НА КОНСУЛЬТАЦИЮ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2948" y="1722306"/>
            <a:ext cx="387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</a:rPr>
              <a:t>ДЛЯ РОДИТЕЛЕЙ </a:t>
            </a:r>
          </a:p>
          <a:p>
            <a:pPr algn="ctr"/>
            <a:r>
              <a:rPr lang="kk-KZ" sz="1600" b="1" dirty="0">
                <a:solidFill>
                  <a:schemeClr val="bg1"/>
                </a:solidFill>
              </a:rPr>
              <a:t>ДЕТЕЙ ОТ 6-7 ЛЕТ ДО 10-11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7409" y="2831270"/>
            <a:ext cx="387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</a:rPr>
              <a:t>ДЛЯ РОДИТЕЛЕЙ </a:t>
            </a:r>
          </a:p>
          <a:p>
            <a:pPr algn="ctr"/>
            <a:r>
              <a:rPr lang="kk-KZ" sz="1600" b="1" dirty="0">
                <a:solidFill>
                  <a:schemeClr val="bg1"/>
                </a:solidFill>
              </a:rPr>
              <a:t>ДЕТЕЙ ОТ 10-11 ЛЕТ ДО 14-15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7409" y="3989869"/>
            <a:ext cx="387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</a:rPr>
              <a:t>ДЛЯ РОДИТЕЛЕЙ </a:t>
            </a:r>
          </a:p>
          <a:p>
            <a:pPr algn="ctr"/>
            <a:r>
              <a:rPr lang="kk-KZ" sz="1600" b="1" dirty="0">
                <a:solidFill>
                  <a:schemeClr val="bg1"/>
                </a:solidFill>
              </a:rPr>
              <a:t>ДЕТЕЙ ОТ 14-15 ЛЕТ ДО 17-18 ЛЕТ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7993" y="5308285"/>
            <a:ext cx="387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</a:rPr>
              <a:t>ДАНАЛЫҚ МЕКТЕБІ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33741" y="5699751"/>
            <a:ext cx="184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tx1"/>
                </a:solidFill>
              </a:rPr>
              <a:t>ЧАТ-БОТ</a:t>
            </a:r>
          </a:p>
          <a:p>
            <a:pPr algn="ctr"/>
            <a:r>
              <a:rPr lang="kk-KZ" sz="1600" b="1" dirty="0">
                <a:solidFill>
                  <a:schemeClr val="tx1"/>
                </a:solidFill>
              </a:rPr>
              <a:t>ДОБРО </a:t>
            </a:r>
          </a:p>
          <a:p>
            <a:pPr algn="ctr"/>
            <a:r>
              <a:rPr lang="kk-KZ" sz="1600" b="1" dirty="0">
                <a:solidFill>
                  <a:schemeClr val="tx1"/>
                </a:solidFill>
              </a:rPr>
              <a:t>ПОЖАЛОВАТЬ!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8541" y="3290499"/>
            <a:ext cx="194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tx1"/>
                </a:solidFill>
              </a:rPr>
              <a:t>ПОЛЕЗНЫЕ РЕСУРСЫ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241" y="3259993"/>
            <a:ext cx="145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800" b="1" dirty="0">
                <a:solidFill>
                  <a:schemeClr val="bg1"/>
                </a:solidFill>
              </a:rPr>
              <a:t>АНОНСЫ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80817" y="3502209"/>
            <a:ext cx="1875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</a:rPr>
              <a:t>ВЕБИНАРЫ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92590" y="4092493"/>
            <a:ext cx="187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>
                <a:solidFill>
                  <a:schemeClr val="bg1"/>
                </a:solidFill>
              </a:rPr>
              <a:t>СЕТЕВОЕ СООБЩЕСТВО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517" y="891462"/>
            <a:ext cx="4081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ЦЕНТР</a:t>
            </a: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ПЕДАГОГИЧЕСКОЙ ПОДДЕРЖКИ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РОДИТЕЛЕЙ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486" y="4970625"/>
            <a:ext cx="823109" cy="6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530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215449" y="3954430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215448" y="3954428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72065" y="3954432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72064" y="3954430"/>
            <a:ext cx="5113636" cy="625808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15449" y="1111789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15448" y="1111787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2065" y="1111789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72064" y="1111787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1869" y="164757"/>
            <a:ext cx="4407244" cy="5570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87286" y="1197428"/>
            <a:ext cx="37605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ӘЖЕ ДАНАЛЫҒЫ</a:t>
            </a:r>
          </a:p>
          <a:p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танымның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(Сказка – источник познания)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Ырым-тыйым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әдептілік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(Народные суеверия  и запреты – основа порядочности)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5484" y="4025621"/>
            <a:ext cx="42836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ea typeface="Calibri" panose="020F0502020204030204" pitchFamily="34" charset="0"/>
              </a:rPr>
              <a:t>ЖЕҢГЕ КЕҢЕСІ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ғұмырдың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құпиялары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(Секреты жизни девушки)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Қыздар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білуге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...(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тұрмыстық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қажеттіліктер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(Девушки должны знать...(бытовые нужды)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7286" y="4025621"/>
            <a:ext cx="41271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АҒА ҚАМҚОРЛЫҒЫ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Ағасы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бардың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жағасы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(Старший брат — опора)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жігітке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жарасар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салауатты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бейнесі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(Здоровый образ, подходящий настоящему мужчине)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978" y="1217543"/>
            <a:ext cx="443195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АТА ӨСИЕТІ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атасын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білген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жұрттың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қамын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(Человек (сын), знающий своих предков  до седьмого колена,  заботится о семерых династиях)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Бабалар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дәстүрі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ұрпаққа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өсиет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(Традиция предков – завещание потомкам)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238" y="226734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ДАНАЛЫҚ </a:t>
            </a:r>
            <a:r>
              <a:rPr lang="kk-K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8" y="426789"/>
            <a:ext cx="630196" cy="8558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17" y="1995651"/>
            <a:ext cx="1503762" cy="11955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28" y="1929186"/>
            <a:ext cx="1304993" cy="136191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16" y="4716260"/>
            <a:ext cx="1489183" cy="16792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58" y="5294571"/>
            <a:ext cx="2107526" cy="1132126"/>
          </a:xfrm>
          <a:prstGeom prst="rect">
            <a:avLst/>
          </a:prstGeom>
        </p:spPr>
      </p:pic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xmlns="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Овал 25"/>
          <p:cNvSpPr/>
          <p:nvPr/>
        </p:nvSpPr>
        <p:spPr>
          <a:xfrm>
            <a:off x="3152775" y="589597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5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95947" y="836977"/>
            <a:ext cx="11329260" cy="5758292"/>
            <a:chOff x="6719789" y="1013476"/>
            <a:chExt cx="7203830" cy="52560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719789" y="1013476"/>
              <a:ext cx="7203830" cy="52560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508535" y="2717127"/>
              <a:ext cx="5754814" cy="3174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● </a:t>
              </a:r>
              <a:r>
                <a:rPr lang="ru-RU" sz="2000" dirty="0">
                  <a:solidFill>
                    <a:schemeClr val="bg1"/>
                  </a:solidFill>
                </a:rPr>
                <a:t>Улучшение детско-родительских отношений в казахстанских семьях.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2000" dirty="0">
                  <a:solidFill>
                    <a:srgbClr val="FFC000"/>
                  </a:solidFill>
                </a:rPr>
                <a:t>● </a:t>
              </a:r>
              <a:r>
                <a:rPr lang="ru-RU" sz="2000" dirty="0">
                  <a:solidFill>
                    <a:schemeClr val="bg1"/>
                  </a:solidFill>
                </a:rPr>
                <a:t>Востребованность в родительском сообществе психолого-педагогических знаний и навыков. 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2000" dirty="0">
                  <a:solidFill>
                    <a:srgbClr val="FFC000"/>
                  </a:solidFill>
                </a:rPr>
                <a:t>● </a:t>
              </a:r>
              <a:r>
                <a:rPr lang="ru-RU" sz="2000" dirty="0">
                  <a:solidFill>
                    <a:schemeClr val="bg1"/>
                  </a:solidFill>
                </a:rPr>
                <a:t>Положительная динамика  показателей детского благополучия в единстве физического, когнитивного, эмоционального и социального аспектов.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sz="2000" dirty="0">
                  <a:solidFill>
                    <a:srgbClr val="FFC000"/>
                  </a:solidFill>
                </a:rPr>
                <a:t>● </a:t>
              </a:r>
              <a:r>
                <a:rPr lang="ru-RU" sz="2000" dirty="0">
                  <a:solidFill>
                    <a:schemeClr val="bg1"/>
                  </a:solidFill>
                </a:rPr>
                <a:t>Консолидация родительской и педагогической общественности в вопросах обеспечения благополучия детей.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143092" y="1226416"/>
              <a:ext cx="2407759" cy="365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ОЖИДАЕМЫЕ  РЕЗУЛЬТАТЫ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1705" y="1576129"/>
              <a:ext cx="1161909" cy="1140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1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6C75D-A425-C7A5-71CF-D90ED4EEB198}"/>
              </a:ext>
            </a:extLst>
          </p:cNvPr>
          <p:cNvSpPr txBox="1">
            <a:spLocks/>
          </p:cNvSpPr>
          <p:nvPr/>
        </p:nvSpPr>
        <p:spPr>
          <a:xfrm>
            <a:off x="648418" y="269425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617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612271" y="0"/>
            <a:ext cx="357972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5F59EEA-6142-3727-2B3F-9F4E07DEEE66}"/>
              </a:ext>
            </a:extLst>
          </p:cNvPr>
          <p:cNvSpPr/>
          <p:nvPr/>
        </p:nvSpPr>
        <p:spPr>
          <a:xfrm>
            <a:off x="4441573" y="877942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Тенденция увеличения женских монородительских семей: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3591F79-9CF2-D208-6DD7-BF1402E8C10F}"/>
              </a:ext>
            </a:extLst>
          </p:cNvPr>
          <p:cNvSpPr/>
          <p:nvPr/>
        </p:nvSpPr>
        <p:spPr>
          <a:xfrm>
            <a:off x="4426106" y="2128285"/>
            <a:ext cx="3956822" cy="276999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Снижение количества зарегистрированных браков: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D908120-9F80-59FB-B12D-AEEBBC1BA549}"/>
              </a:ext>
            </a:extLst>
          </p:cNvPr>
          <p:cNvSpPr/>
          <p:nvPr/>
        </p:nvSpPr>
        <p:spPr>
          <a:xfrm>
            <a:off x="4441573" y="3384752"/>
            <a:ext cx="3947793" cy="461963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Низкая вовлеченность родителей в воспитание и образование ребенка: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2A28EE8-877A-3A7A-DF15-A7B9CF39FB8E}"/>
              </a:ext>
            </a:extLst>
          </p:cNvPr>
          <p:cNvSpPr/>
          <p:nvPr/>
        </p:nvSpPr>
        <p:spPr>
          <a:xfrm>
            <a:off x="4427125" y="4633388"/>
            <a:ext cx="3976688" cy="646112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Недостаточная вовлеченность отцов в процесс воспитания, недостаток отцовского внимания к детям: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xmlns="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36" y="79937"/>
            <a:ext cx="6802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</a:pPr>
            <a:r>
              <a:rPr lang="ru-RU" altLang="ru-RU" sz="1800" b="1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АКТУАЛЬНОСТЬ РАЗРАБОТКИ</a:t>
            </a:r>
            <a:endParaRPr lang="ru-RU" altLang="ru-RU" sz="18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86F9DFD0-6970-B5D5-2480-3E856CE9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3" y="6380946"/>
            <a:ext cx="74485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500" i="1" dirty="0"/>
              <a:t>Источники статистических данных:</a:t>
            </a:r>
          </a:p>
          <a:p>
            <a:r>
              <a:rPr lang="ru-RU" altLang="ru-RU" sz="500" i="1" baseline="30000" dirty="0"/>
              <a:t>1</a:t>
            </a:r>
            <a:r>
              <a:rPr lang="ru-RU" altLang="ru-RU" sz="500" i="1" dirty="0"/>
              <a:t>Аналитический отчет «Родители Казахстана: роль в образовании и воспитании детей в </a:t>
            </a:r>
            <a:r>
              <a:rPr lang="ru-RU" altLang="ru-RU" sz="500" i="1" dirty="0" err="1"/>
              <a:t>постпандемию</a:t>
            </a:r>
            <a:r>
              <a:rPr lang="ru-RU" altLang="ru-RU" sz="500" i="1" dirty="0"/>
              <a:t>»: </a:t>
            </a:r>
            <a:r>
              <a:rPr lang="ru-RU" altLang="ru-RU" sz="500" i="1" dirty="0" err="1"/>
              <a:t>Ирсалиев</a:t>
            </a:r>
            <a:r>
              <a:rPr lang="ru-RU" altLang="ru-RU" sz="500" i="1" dirty="0"/>
              <a:t> С.А., </a:t>
            </a:r>
            <a:r>
              <a:rPr lang="ru-RU" altLang="ru-RU" sz="500" i="1" dirty="0" err="1"/>
              <a:t>Камзолдаев</a:t>
            </a:r>
            <a:r>
              <a:rPr lang="ru-RU" altLang="ru-RU" sz="500" i="1" dirty="0"/>
              <a:t> М.Б., </a:t>
            </a:r>
            <a:r>
              <a:rPr lang="ru-RU" altLang="ru-RU" sz="500" i="1" dirty="0" err="1"/>
              <a:t>Абуов</a:t>
            </a:r>
            <a:r>
              <a:rPr lang="ru-RU" altLang="ru-RU" sz="500" i="1" dirty="0"/>
              <a:t> Б.Б., </a:t>
            </a:r>
            <a:r>
              <a:rPr lang="ru-RU" altLang="ru-RU" sz="500" i="1" dirty="0" err="1"/>
              <a:t>Ахметжанова</a:t>
            </a:r>
            <a:r>
              <a:rPr lang="ru-RU" altLang="ru-RU" sz="500" i="1" dirty="0"/>
              <a:t> А.А., </a:t>
            </a:r>
            <a:r>
              <a:rPr lang="ru-RU" altLang="ru-RU" sz="500" i="1" dirty="0" err="1"/>
              <a:t>Сыздыкбаева</a:t>
            </a:r>
            <a:r>
              <a:rPr lang="ru-RU" altLang="ru-RU" sz="500" i="1" dirty="0"/>
              <a:t> Р.С. – г. </a:t>
            </a:r>
            <a:r>
              <a:rPr lang="ru-RU" altLang="ru-RU" sz="500" i="1" dirty="0" err="1"/>
              <a:t>Нур</a:t>
            </a:r>
            <a:r>
              <a:rPr lang="ru-RU" altLang="ru-RU" sz="500" i="1" dirty="0"/>
              <a:t>-Султан: Общественное объединение «Центр анализа и стратегии «Белес», 2022. – 251 с</a:t>
            </a:r>
          </a:p>
          <a:p>
            <a:r>
              <a:rPr lang="ru-RU" altLang="ru-RU" sz="500" i="1" baseline="30000" dirty="0"/>
              <a:t>2</a:t>
            </a:r>
            <a:r>
              <a:rPr lang="ru-RU" altLang="ru-RU" sz="500" i="1" dirty="0"/>
              <a:t>Национальный доклад «Казахстанские семьи-2022»</a:t>
            </a:r>
          </a:p>
          <a:p>
            <a:r>
              <a:rPr lang="ru-RU" altLang="ru-RU" sz="500" i="1" baseline="30000" dirty="0"/>
              <a:t>3</a:t>
            </a:r>
            <a:r>
              <a:rPr lang="ru-RU" altLang="ru-RU" sz="500" i="1" dirty="0"/>
              <a:t>Социологическое исследование КИОР </a:t>
            </a:r>
          </a:p>
        </p:txBody>
      </p:sp>
      <p:sp>
        <p:nvSpPr>
          <p:cNvPr id="5" name="Прямоугольник 16">
            <a:extLst>
              <a:ext uri="{FF2B5EF4-FFF2-40B4-BE49-F238E27FC236}">
                <a16:creationId xmlns:a16="http://schemas.microsoft.com/office/drawing/2014/main" xmlns="" id="{2BC6A1C5-DDBB-E021-0437-48EEFC96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0" y="47798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</a:rPr>
              <a:t>ТЕКУЩАЯ СИТУАЦИЯ </a:t>
            </a:r>
          </a:p>
        </p:txBody>
      </p:sp>
      <p:sp>
        <p:nvSpPr>
          <p:cNvPr id="6" name="TextBox 9301">
            <a:extLst>
              <a:ext uri="{FF2B5EF4-FFF2-40B4-BE49-F238E27FC236}">
                <a16:creationId xmlns:a16="http://schemas.microsoft.com/office/drawing/2014/main" xmlns="" id="{491B2924-4099-3625-A611-E0B9F31E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5354348"/>
            <a:ext cx="408165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Досуг ребенка совместно только с отцом 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в 3,4% семьях </a:t>
            </a:r>
            <a:endParaRPr lang="ru-RU" altLang="ru-RU" sz="1100" baseline="300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altLang="ru-RU" sz="90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9301">
            <a:extLst>
              <a:ext uri="{FF2B5EF4-FFF2-40B4-BE49-F238E27FC236}">
                <a16:creationId xmlns:a16="http://schemas.microsoft.com/office/drawing/2014/main" xmlns="" id="{A65391B9-0F98-416C-6471-3EC2F631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2554581"/>
            <a:ext cx="37036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2021г.,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105,3 тыс.  </a:t>
            </a:r>
          </a:p>
          <a:p>
            <a:r>
              <a:rPr lang="ru-RU" sz="1100" dirty="0"/>
              <a:t>2022г.,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98,3 тыс.</a:t>
            </a:r>
          </a:p>
          <a:p>
            <a:r>
              <a:rPr lang="ru-RU" sz="1100" i="1" dirty="0"/>
              <a:t>По данным БНС АСПР РК, </a:t>
            </a:r>
            <a:r>
              <a:rPr lang="en-US" sz="1100" i="1" dirty="0"/>
              <a:t>Ranking</a:t>
            </a:r>
            <a:r>
              <a:rPr lang="ru-RU" sz="1100" i="1" dirty="0"/>
              <a:t>.</a:t>
            </a:r>
            <a:r>
              <a:rPr lang="en-US" sz="1100" i="1" dirty="0"/>
              <a:t>kz</a:t>
            </a:r>
            <a:endParaRPr lang="ru-RU" sz="1100" i="1" dirty="0"/>
          </a:p>
        </p:txBody>
      </p:sp>
      <p:sp>
        <p:nvSpPr>
          <p:cNvPr id="8" name="TextBox 9301">
            <a:extLst>
              <a:ext uri="{FF2B5EF4-FFF2-40B4-BE49-F238E27FC236}">
                <a16:creationId xmlns:a16="http://schemas.microsoft.com/office/drawing/2014/main" xmlns="" id="{DBD07E85-C030-124A-C441-85F8C959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80" y="1392407"/>
            <a:ext cx="3534970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2022г.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48 239 </a:t>
            </a:r>
            <a:r>
              <a:rPr lang="ru-RU" sz="1100" dirty="0"/>
              <a:t>разводов /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140 25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ru-RU" sz="1100" dirty="0"/>
              <a:t>заключенных браков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(34,4%)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dirty="0"/>
              <a:t>По данным БНС АСПР РК</a:t>
            </a:r>
          </a:p>
        </p:txBody>
      </p:sp>
      <p:sp>
        <p:nvSpPr>
          <p:cNvPr id="9" name="TextBox 9301">
            <a:extLst>
              <a:ext uri="{FF2B5EF4-FFF2-40B4-BE49-F238E27FC236}">
                <a16:creationId xmlns:a16="http://schemas.microsoft.com/office/drawing/2014/main" xmlns="" id="{2508BE2F-EB0C-3BD0-4707-E8A94EB6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50275"/>
            <a:ext cx="3506787" cy="1527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Трудолюбие: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- 64,1%, 2021г. - 61,0%, 2022г. - 33,8%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Уважение к старшим: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- 54,9%,  2021г. - 61,3%,  2022г. - 25,3%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Любовь к Родине: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 г. - 16,4%,  2021г. - 16,5%,  2022г. - 7,1%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Справедливость:</a:t>
            </a:r>
            <a:r>
              <a:rPr lang="ru-RU" sz="1100" dirty="0"/>
              <a:t>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- 16,2%, 2021г. - 25,9%, 2022г. - 7,1%</a:t>
            </a:r>
            <a:endParaRPr lang="ru-RU" altLang="ru-RU" sz="1200" i="1" dirty="0">
              <a:solidFill>
                <a:srgbClr val="002060"/>
              </a:solidFill>
            </a:endParaRPr>
          </a:p>
        </p:txBody>
      </p:sp>
      <p:sp>
        <p:nvSpPr>
          <p:cNvPr id="10" name="TextBox 9301">
            <a:extLst>
              <a:ext uri="{FF2B5EF4-FFF2-40B4-BE49-F238E27FC236}">
                <a16:creationId xmlns:a16="http://schemas.microsoft.com/office/drawing/2014/main" xmlns="" id="{C457278C-4DB3-E401-3FB9-60B8CDCF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694374"/>
            <a:ext cx="368501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Любовь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39,5% </a:t>
            </a:r>
          </a:p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доверие, сходство во взглядах, взаимопонимание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25,4%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F3B6C5CF-CBC8-0FFA-E2CB-3C50C4D5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3988415"/>
            <a:ext cx="3457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42%</a:t>
            </a:r>
            <a:r>
              <a:rPr lang="ru-RU" altLang="ru-RU" sz="1100" b="1" dirty="0"/>
              <a:t> </a:t>
            </a:r>
            <a:r>
              <a:rPr lang="ru-RU" altLang="ru-RU" sz="1100" dirty="0"/>
              <a:t>родителей не посещают школы вообще </a:t>
            </a:r>
          </a:p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ru-RU" altLang="ru-RU" sz="1100" dirty="0"/>
              <a:t> крайне редко или не интересуются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A30F3898-166D-F215-F5D7-A0C1A692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1400021"/>
            <a:ext cx="39973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2009г.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15,1%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dirty="0"/>
              <a:t>2021г.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19,5%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i="1" dirty="0"/>
              <a:t>По данным БНС АСПР РК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0D4FC49-523C-DAD0-BFFB-12E88FB5B19D}"/>
              </a:ext>
            </a:extLst>
          </p:cNvPr>
          <p:cNvSpPr/>
          <p:nvPr/>
        </p:nvSpPr>
        <p:spPr>
          <a:xfrm>
            <a:off x="241034" y="893694"/>
            <a:ext cx="36738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Значительное  количество разводов относительно заключенных браков: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6A04157-408E-CD40-50D8-B19D90C59246}"/>
              </a:ext>
            </a:extLst>
          </p:cNvPr>
          <p:cNvSpPr/>
          <p:nvPr/>
        </p:nvSpPr>
        <p:spPr>
          <a:xfrm>
            <a:off x="238125" y="2129575"/>
            <a:ext cx="3695520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Снижение уровня ценностей, воспитываемых в детях: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590630A-2960-B04A-B12A-726AD5514506}"/>
              </a:ext>
            </a:extLst>
          </p:cNvPr>
          <p:cNvSpPr/>
          <p:nvPr/>
        </p:nvSpPr>
        <p:spPr>
          <a:xfrm>
            <a:off x="238125" y="4204315"/>
            <a:ext cx="3695520" cy="4619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Утеря эмоционально-психологической близости в семье: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4E39B28-1A83-ED01-79E7-0C717113CA4C}"/>
              </a:ext>
            </a:extLst>
          </p:cNvPr>
          <p:cNvSpPr/>
          <p:nvPr/>
        </p:nvSpPr>
        <p:spPr>
          <a:xfrm>
            <a:off x="8686862" y="880328"/>
            <a:ext cx="34647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endParaRPr lang="en-US" i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КАЗАХСТАНСКОЙ СЕМЬИ</a:t>
            </a:r>
          </a:p>
          <a:p>
            <a:pPr algn="ctr"/>
            <a:endParaRPr lang="kk-KZ" b="1" i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ценности института семьи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n-lt"/>
              </a:rPr>
              <a:t>■ 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Неосознанный подход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к планированию семьи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и родительству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Нарушение детско-родительских отношений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Утрата связи с национальной культурой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 err="1">
                <a:solidFill>
                  <a:schemeClr val="bg1"/>
                </a:solidFill>
              </a:rPr>
              <a:t>Девиантное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родительство</a:t>
            </a:r>
            <a:r>
              <a:rPr lang="ru-RU" i="1" dirty="0">
                <a:solidFill>
                  <a:schemeClr val="bg1"/>
                </a:solidFill>
              </a:rPr>
              <a:t> (малообразованность, алкоголизм, наркомания и др.)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26FCE74-FACD-1200-D8B8-6B5A6960ACFB}"/>
              </a:ext>
            </a:extLst>
          </p:cNvPr>
          <p:cNvSpPr/>
          <p:nvPr/>
        </p:nvSpPr>
        <p:spPr>
          <a:xfrm>
            <a:off x="235553" y="5323880"/>
            <a:ext cx="369552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Увеличение фактов семейно-бытового насилия: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E1CB7EB-F8FB-E2B3-6413-BB6C76CD5C6F}"/>
              </a:ext>
            </a:extLst>
          </p:cNvPr>
          <p:cNvSpPr/>
          <p:nvPr/>
        </p:nvSpPr>
        <p:spPr>
          <a:xfrm>
            <a:off x="217880" y="5688582"/>
            <a:ext cx="4171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2021г. – 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61 464 </a:t>
            </a:r>
            <a:r>
              <a:rPr lang="ru-RU" sz="1100" dirty="0"/>
              <a:t>зарегистрированных случая</a:t>
            </a:r>
          </a:p>
          <a:p>
            <a:r>
              <a:rPr lang="ru-RU" sz="1100" dirty="0"/>
              <a:t>2022г., 9 месяцев – более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100 000 </a:t>
            </a:r>
            <a:r>
              <a:rPr lang="ru-RU" sz="1100" dirty="0"/>
              <a:t>зарегистрированных случая </a:t>
            </a:r>
          </a:p>
          <a:p>
            <a:r>
              <a:rPr lang="ru-RU" sz="1100" i="1" dirty="0"/>
              <a:t>По данным  </a:t>
            </a:r>
            <a:r>
              <a:rPr lang="en-US" sz="1100" i="1" dirty="0" err="1"/>
              <a:t>factcheck</a:t>
            </a:r>
            <a:r>
              <a:rPr lang="ru-RU" sz="1100" i="1" dirty="0"/>
              <a:t>.</a:t>
            </a:r>
            <a:r>
              <a:rPr lang="en-US" sz="1100" i="1" dirty="0" err="1"/>
              <a:t>kz</a:t>
            </a:r>
            <a:endParaRPr lang="ru-RU" sz="1100" i="1" dirty="0"/>
          </a:p>
        </p:txBody>
      </p:sp>
      <p:sp>
        <p:nvSpPr>
          <p:cNvPr id="23" name="Стрелка вниз 25">
            <a:extLst>
              <a:ext uri="{FF2B5EF4-FFF2-40B4-BE49-F238E27FC236}">
                <a16:creationId xmlns:a16="http://schemas.microsoft.com/office/drawing/2014/main" xmlns="" id="{D63C74AE-CD66-9B04-47E0-9AB00815E0D5}"/>
              </a:ext>
            </a:extLst>
          </p:cNvPr>
          <p:cNvSpPr/>
          <p:nvPr/>
        </p:nvSpPr>
        <p:spPr>
          <a:xfrm>
            <a:off x="10217946" y="4416150"/>
            <a:ext cx="534838" cy="381114"/>
          </a:xfrm>
          <a:prstGeom prst="downArrow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4559FCB-A178-64B5-00A9-F24528FAF05F}"/>
              </a:ext>
            </a:extLst>
          </p:cNvPr>
          <p:cNvSpPr/>
          <p:nvPr/>
        </p:nvSpPr>
        <p:spPr>
          <a:xfrm>
            <a:off x="8913054" y="5009099"/>
            <a:ext cx="314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algn="ctr"/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Системное психолого-педагогическое просвещение родителей</a:t>
            </a:r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0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439551"/>
              </p:ext>
            </p:extLst>
          </p:nvPr>
        </p:nvGraphicFramePr>
        <p:xfrm>
          <a:off x="526943" y="495946"/>
          <a:ext cx="11406752" cy="61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34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A9C320A-5AF9-5D7B-2649-01E291D4213D}"/>
              </a:ext>
            </a:extLst>
          </p:cNvPr>
          <p:cNvCxnSpPr/>
          <p:nvPr/>
        </p:nvCxnSpPr>
        <p:spPr>
          <a:xfrm>
            <a:off x="4788" y="6727483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F5823-583A-E495-125D-3365BA6590F0}"/>
              </a:ext>
            </a:extLst>
          </p:cNvPr>
          <p:cNvSpPr txBox="1"/>
          <p:nvPr/>
        </p:nvSpPr>
        <p:spPr>
          <a:xfrm>
            <a:off x="1062399" y="298155"/>
            <a:ext cx="1030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ЦЕНТР  ПЕДАГОГИЧЕСКОЙ ПОДДЕРЖКИ РОДИТЕЛЕЙ 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A80695E3-B5CD-6820-D060-ABE453323394}"/>
              </a:ext>
            </a:extLst>
          </p:cNvPr>
          <p:cNvCxnSpPr>
            <a:cxnSpLocks/>
          </p:cNvCxnSpPr>
          <p:nvPr/>
        </p:nvCxnSpPr>
        <p:spPr>
          <a:xfrm>
            <a:off x="6103182" y="3669371"/>
            <a:ext cx="0" cy="305811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9193213" y="4967288"/>
            <a:ext cx="2855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широкое социальное партнерство, привлечение квалифицированных экспертов и ресурсных организаций</a:t>
            </a:r>
          </a:p>
        </p:txBody>
      </p:sp>
      <p:sp>
        <p:nvSpPr>
          <p:cNvPr id="42" name="Прямоугольник 18"/>
          <p:cNvSpPr>
            <a:spLocks noChangeArrowheads="1"/>
          </p:cNvSpPr>
          <p:nvPr/>
        </p:nvSpPr>
        <p:spPr bwMode="auto">
          <a:xfrm>
            <a:off x="473617" y="1738531"/>
            <a:ext cx="8008396" cy="10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ЦЕЛЬ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: 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условий для эффективного взаимодействия между государственными организациями среднего образования и родителями в обеспечении благополучия детей</a:t>
            </a:r>
          </a:p>
          <a:p>
            <a:pPr>
              <a:buClrTx/>
              <a:buFontTx/>
              <a:buNone/>
            </a:pPr>
            <a:endParaRPr lang="ru-RU" altLang="ru-RU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3617" y="2685234"/>
            <a:ext cx="111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482013" y="3284538"/>
            <a:ext cx="3324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объединение  усилий социальных партнеров в развитии культуры позитивного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3738" y="3282950"/>
            <a:ext cx="34290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33875" y="3282950"/>
            <a:ext cx="37846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78825" y="3274390"/>
            <a:ext cx="3405188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58" y="3195514"/>
            <a:ext cx="3404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системной педагогической поддержки родителей для развития педагогической культуры, психолого-педагогических и социальных компетенций родителей для обеспечения благополучия детей</a:t>
            </a:r>
            <a:endParaRPr lang="ru-RU" dirty="0"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62462" y="3313113"/>
            <a:ext cx="3578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взаимодействия между организацией образования и семьей в воспитании и развитии детей</a:t>
            </a:r>
            <a:endParaRPr lang="ru-RU" dirty="0"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28"/>
          <p:cNvSpPr>
            <a:spLocks noChangeArrowheads="1"/>
          </p:cNvSpPr>
          <p:nvPr/>
        </p:nvSpPr>
        <p:spPr bwMode="auto">
          <a:xfrm>
            <a:off x="241272" y="5024166"/>
            <a:ext cx="2980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ПРИНЦИПЫ РЕАЛИЗАЦИИ:</a:t>
            </a:r>
          </a:p>
        </p:txBody>
      </p:sp>
      <p:sp>
        <p:nvSpPr>
          <p:cNvPr id="58" name="Прямоугольник 29"/>
          <p:cNvSpPr>
            <a:spLocks noChangeArrowheads="1"/>
          </p:cNvSpPr>
          <p:nvPr/>
        </p:nvSpPr>
        <p:spPr bwMode="auto">
          <a:xfrm>
            <a:off x="768351" y="5712619"/>
            <a:ext cx="229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опора на национальную культуру, ценности и традиции</a:t>
            </a:r>
          </a:p>
        </p:txBody>
      </p:sp>
      <p:sp>
        <p:nvSpPr>
          <p:cNvPr id="60" name="Прямоугольник 30"/>
          <p:cNvSpPr>
            <a:spLocks noChangeArrowheads="1"/>
          </p:cNvSpPr>
          <p:nvPr/>
        </p:nvSpPr>
        <p:spPr bwMode="auto">
          <a:xfrm>
            <a:off x="3402013" y="4999038"/>
            <a:ext cx="334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гуманистическая направленность процесса</a:t>
            </a:r>
          </a:p>
        </p:txBody>
      </p:sp>
      <p:sp>
        <p:nvSpPr>
          <p:cNvPr id="61" name="Прямоугольник 31"/>
          <p:cNvSpPr>
            <a:spLocks noChangeArrowheads="1"/>
          </p:cNvSpPr>
          <p:nvPr/>
        </p:nvSpPr>
        <p:spPr bwMode="auto">
          <a:xfrm>
            <a:off x="3398838" y="5827713"/>
            <a:ext cx="346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дифференциация и индивидуализация просвещения родителей</a:t>
            </a:r>
          </a:p>
        </p:txBody>
      </p:sp>
      <p:sp>
        <p:nvSpPr>
          <p:cNvPr id="62" name="Прямоугольник 32"/>
          <p:cNvSpPr>
            <a:spLocks noChangeArrowheads="1"/>
          </p:cNvSpPr>
          <p:nvPr/>
        </p:nvSpPr>
        <p:spPr bwMode="auto">
          <a:xfrm>
            <a:off x="7107238" y="4999038"/>
            <a:ext cx="2095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использование достижений современной науки</a:t>
            </a:r>
            <a:endParaRPr lang="en-US" altLang="ru-RU" dirty="0">
              <a:latin typeface="+mn-lt"/>
              <a:ea typeface="Cambria Math" panose="020405030504060302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 практики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524250" y="5670550"/>
            <a:ext cx="2690813" cy="0"/>
          </a:xfrm>
          <a:prstGeom prst="line">
            <a:avLst/>
          </a:prstGeom>
          <a:ln w="19050">
            <a:solidFill>
              <a:srgbClr val="2A339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75959" y="5906123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152775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152775" y="589597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918325" y="5083175"/>
            <a:ext cx="185738" cy="187325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9018588" y="5046663"/>
            <a:ext cx="187325" cy="18573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F65A28-E501-5681-EB20-701013910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343541"/>
            <a:ext cx="2804822" cy="1497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618001-F8A8-0124-A400-126987E02877}"/>
              </a:ext>
            </a:extLst>
          </p:cNvPr>
          <p:cNvSpPr txBox="1"/>
          <p:nvPr/>
        </p:nvSpPr>
        <p:spPr>
          <a:xfrm>
            <a:off x="8612440" y="3307155"/>
            <a:ext cx="3063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u="none" strike="noStrike" dirty="0">
                <a:effectLst/>
                <a:latin typeface="+mn-lt"/>
                <a:ea typeface="Times New Roman" panose="02020603050405020304" pitchFamily="18" charset="0"/>
              </a:rPr>
              <a:t>повышение мотивации у родителей по обеспечению благополучия детей в процессе семейного воспитания.</a:t>
            </a:r>
            <a:r>
              <a:rPr lang="ru-RU" u="none" strike="noStrike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u="none" strike="noStrike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445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8">
            <a:extLst>
              <a:ext uri="{FF2B5EF4-FFF2-40B4-BE49-F238E27FC236}">
                <a16:creationId xmlns="" xmlns:a16="http://schemas.microsoft.com/office/drawing/2014/main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032" y="430625"/>
            <a:ext cx="9772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СОДЕРЖАТЕЛЬНАЯ ОСНОВА КУРСОВ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542" y="5739436"/>
            <a:ext cx="993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F0"/>
                </a:solidFill>
              </a:rPr>
              <a:t>●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семинары-практикумы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тренинги, 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воркшопы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деловые игры и др.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дискуссионные занятия («круглый стол», дискуссия, обсуждение  и др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.);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rgbClr val="00B0F0"/>
                </a:solidFill>
              </a:rPr>
              <a:t>●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вебинары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онлайн-консультирование родителей педагогическими работниками и ведущими специалистами психолого-педагогической, медицинской и социальной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помощи.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4413" y="1251874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КОНЕЧНЫЕ РЕЗУЛЬТАТЫ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2923" y="965449"/>
            <a:ext cx="1044063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70C0"/>
                </a:solidFill>
              </a:rPr>
              <a:t>К</a:t>
            </a:r>
            <a:r>
              <a:rPr lang="kk-KZ" sz="1800" b="1" dirty="0">
                <a:solidFill>
                  <a:srgbClr val="0070C0"/>
                </a:solidFill>
              </a:rPr>
              <a:t>огнитивное благополучие </a:t>
            </a:r>
            <a:r>
              <a:rPr lang="kk-KZ" sz="1800" dirty="0">
                <a:solidFill>
                  <a:srgbClr val="0070C0"/>
                </a:solidFill>
              </a:rPr>
              <a:t>– развитие мыслительных процессов, интеллекта (генетика, семейное окружение</a:t>
            </a:r>
            <a:r>
              <a:rPr lang="kk-KZ" sz="1800" dirty="0" smtClean="0">
                <a:solidFill>
                  <a:srgbClr val="0070C0"/>
                </a:solidFill>
              </a:rPr>
              <a:t>).</a:t>
            </a:r>
          </a:p>
          <a:p>
            <a:pPr algn="just"/>
            <a:r>
              <a:rPr lang="kk-KZ" sz="1800" b="1" dirty="0">
                <a:solidFill>
                  <a:srgbClr val="0070C0"/>
                </a:solidFill>
              </a:rPr>
              <a:t>С</a:t>
            </a:r>
            <a:r>
              <a:rPr lang="kk-KZ" sz="1800" b="1" dirty="0" smtClean="0">
                <a:solidFill>
                  <a:srgbClr val="0070C0"/>
                </a:solidFill>
              </a:rPr>
              <a:t>оциальное </a:t>
            </a:r>
            <a:r>
              <a:rPr lang="kk-KZ" sz="1800" b="1" dirty="0">
                <a:solidFill>
                  <a:srgbClr val="0070C0"/>
                </a:solidFill>
              </a:rPr>
              <a:t>благополучие</a:t>
            </a:r>
            <a:r>
              <a:rPr lang="kk-KZ" sz="1800" dirty="0">
                <a:solidFill>
                  <a:srgbClr val="0070C0"/>
                </a:solidFill>
              </a:rPr>
              <a:t> – социальная устойчивость при взаимодействии с окружающей </a:t>
            </a:r>
            <a:r>
              <a:rPr lang="kk-KZ" sz="1800" dirty="0" smtClean="0">
                <a:solidFill>
                  <a:srgbClr val="0070C0"/>
                </a:solidFill>
              </a:rPr>
              <a:t>действительностью.</a:t>
            </a:r>
          </a:p>
          <a:p>
            <a:pPr algn="just"/>
            <a:r>
              <a:rPr lang="kk-KZ" sz="1800" b="1" dirty="0" smtClean="0">
                <a:solidFill>
                  <a:srgbClr val="0070C0"/>
                </a:solidFill>
              </a:rPr>
              <a:t>Эмоциональное </a:t>
            </a:r>
            <a:r>
              <a:rPr lang="kk-KZ" sz="1800" b="1" dirty="0">
                <a:solidFill>
                  <a:srgbClr val="0070C0"/>
                </a:solidFill>
              </a:rPr>
              <a:t>благополучие </a:t>
            </a:r>
            <a:r>
              <a:rPr lang="kk-KZ" sz="1800" dirty="0">
                <a:solidFill>
                  <a:srgbClr val="0070C0"/>
                </a:solidFill>
              </a:rPr>
              <a:t>– проявление гуманных чувств, сопереживаний и чувств к состоянию другого человека как основа национальных традиций казахстанского </a:t>
            </a:r>
            <a:r>
              <a:rPr lang="kk-KZ" sz="1800" dirty="0" smtClean="0">
                <a:solidFill>
                  <a:srgbClr val="0070C0"/>
                </a:solidFill>
              </a:rPr>
              <a:t>народа.</a:t>
            </a:r>
          </a:p>
          <a:p>
            <a:pPr algn="just"/>
            <a:r>
              <a:rPr lang="kk-KZ" sz="1800" b="1" dirty="0" smtClean="0">
                <a:solidFill>
                  <a:srgbClr val="0070C0"/>
                </a:solidFill>
              </a:rPr>
              <a:t>Физическое </a:t>
            </a:r>
            <a:r>
              <a:rPr lang="kk-KZ" sz="1800" b="1" dirty="0">
                <a:solidFill>
                  <a:srgbClr val="0070C0"/>
                </a:solidFill>
              </a:rPr>
              <a:t>благополучие</a:t>
            </a:r>
            <a:r>
              <a:rPr lang="kk-KZ" sz="1800" dirty="0">
                <a:solidFill>
                  <a:srgbClr val="0070C0"/>
                </a:solidFill>
              </a:rPr>
              <a:t> – в адаптированности организма к внешним условиям, слаженной работе всех его органов и систем, крепком иммунитете</a:t>
            </a:r>
            <a:r>
              <a:rPr lang="kk-KZ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Просвещение родителей осуществляется в соответствии с их выбором программы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родителей детей от 6-7 до 10-11 лет;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родителей детей от 10-11 до 14-15 лет; 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родителей детей от 14-15 до 17-18 лет. 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Объем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каждой программы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8 часов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1427" y="5137546"/>
            <a:ext cx="2021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ФОРМЫ ЗАНЯТИЙ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7157" y="4982073"/>
            <a:ext cx="3864333" cy="64950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01" y="4328547"/>
            <a:ext cx="1447777" cy="104033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12361" y="1144158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6147" y="1645577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4673" y="2164803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4673" y="2684029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7542" y="375991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7542" y="4031411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5230" y="4328547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995" y="0"/>
            <a:ext cx="97949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Порядок организации педагогической поддержки родителей  в воспитании и развитии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0091793"/>
              </p:ext>
            </p:extLst>
          </p:nvPr>
        </p:nvGraphicFramePr>
        <p:xfrm>
          <a:off x="518614" y="873457"/>
          <a:ext cx="11454850" cy="54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62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7391918"/>
              </p:ext>
            </p:extLst>
          </p:nvPr>
        </p:nvGraphicFramePr>
        <p:xfrm>
          <a:off x="448573" y="914401"/>
          <a:ext cx="11602529" cy="552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39995" y="103517"/>
            <a:ext cx="97949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Порядок организации педагогической поддержки родителей  в воспитании и развитии детей</a:t>
            </a:r>
          </a:p>
        </p:txBody>
      </p:sp>
    </p:spTree>
    <p:extLst>
      <p:ext uri="{BB962C8B-B14F-4D97-AF65-F5344CB8AC3E}">
        <p14:creationId xmlns:p14="http://schemas.microsoft.com/office/powerpoint/2010/main" val="286899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СОДЕРЖАНИЕ ЗАНЯТИЙ ДЛЯ РОДИТЕЛЕЙ ДЕТЕЙ ОТ 6-7 ДО 10-11 ЛЕТ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653" y="1363022"/>
            <a:ext cx="388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Благополучие  ребенка как основа его счастливой жизни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Ответственность родителей за благополучие ребенка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Возрастные и социальные особенности младших школьников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создать благоприятный климат в семье</a:t>
            </a:r>
            <a:endParaRPr lang="x-non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/>
              <a:t>Методы семейного воспитания на основе общечеловеческих и национальных ценностей</a:t>
            </a:r>
            <a:endParaRPr lang="x-non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2109" y="818993"/>
            <a:ext cx="364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Білімдіге дүние жарық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Радость познания: как помочь ребенку учиться с удовольствием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3681" y="1409457"/>
            <a:ext cx="38256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Важность </a:t>
            </a:r>
            <a:r>
              <a:rPr lang="kk-KZ" sz="1000" dirty="0"/>
              <a:t>адаптации ребенка к школе для развития его личности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Приемы р</a:t>
            </a:r>
            <a:r>
              <a:rPr lang="kk-KZ" sz="1000" dirty="0"/>
              <a:t>азвития памяти, внимания, мышления и коммуникации у ребенка в национальной культуре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Домашние задания: помогать или не помогать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для повышения мотивации обучения детей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5101" y="1364432"/>
            <a:ext cx="3657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Воспитание волевых качеств и  характера в традициях национальной культуры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Влияние темперамента на учебную деятельность, поведение и общение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Как раскрыть уникальность ребенка в соответсвии с его темпераментом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Взаимодействие семьи и школы в раскрытии уникальности каждого ребенка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475" y="3422475"/>
            <a:ext cx="388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Интеллектуальные игры и их влияние на развитие у детей смекалки и эрудиции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Национальные и </a:t>
            </a:r>
            <a:r>
              <a:rPr lang="ru-RU" sz="1000" dirty="0"/>
              <a:t>семейные интеллектуальные игры </a:t>
            </a:r>
            <a:r>
              <a:rPr lang="kk-KZ" sz="1000" dirty="0"/>
              <a:t>для </a:t>
            </a:r>
            <a:r>
              <a:rPr lang="ru-RU" sz="1000" dirty="0"/>
              <a:t>детей и родителей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по развитию смекалки и эрудиции у ребенка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2107" y="3571867"/>
            <a:ext cx="3725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 влиянии компьютерных игр на психику ребенка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Соблюдение режима пользования интернетом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защитить ребенка от игровой зависимости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Альтернатива компьютерным играм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0653" y="814257"/>
            <a:ext cx="388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Отбасы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бақыт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бесігі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жизни родителей – счастливый человек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5101" y="800369"/>
            <a:ext cx="360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Әрбір бала – жарық жұлдыз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Каждый ребенок уникален: как его раскрыть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469709" y="278593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4414178" y="278593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8320088" y="276910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40653" y="3012129"/>
            <a:ext cx="3639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Баланы жастан...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развить смекалку и эрудицию у ребенка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32107" y="3012128"/>
            <a:ext cx="364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Ойынға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тәуелділікті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жеңуге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преодолеть зависимость детей от компьютерных игр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20088" y="2985603"/>
            <a:ext cx="3675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Сенім арту - жетістік кепілі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поддержать ребенка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сложной ситуации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38016" y="3422475"/>
            <a:ext cx="3790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Сложные ситуации в жизни ребенка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Агрессия, ложь, истерика и другие проявления  ребенка в сложных ситуациях.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Распознавание и понимание состояния ребенка в сложной ситуации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Эффективные способы поддержки  ребенка в сложных ситуациях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Опора на сильные стороны  ребенка в разрешении  ситуации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0653" y="4911719"/>
            <a:ext cx="388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Әкені көріп ұл өсер, шешені көріп қыз өсер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Воспитание личным примером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7638" y="5328040"/>
            <a:ext cx="388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Польза совместного времяпрепровождения взрослых и детей в семье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Качества характера родителя, которые важно транслировать в повседневной жизни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Привитие полезных привычек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Держать свое слово и выполнять обещания – важный жизненный принцип родителей</a:t>
            </a:r>
            <a:endParaRPr lang="x-none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22299" y="4879968"/>
            <a:ext cx="3905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Тәлімменен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өрілген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біздің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дәстүр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Традиции как основа семейного благополучия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03681" y="5280128"/>
            <a:ext cx="5205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Актуальность семейных традиций.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Семейные традиции и хобби, способствующие  единению семьи.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Обучение основам создания семейных традиций: практические приемы. 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школы и родителей в соблюдении семейных традиций, проявление взаимного уважения и культивирование школьных традиций.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Преемственность национальных и семейных традиций.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>
            <a:off x="469709" y="4666837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4414178" y="4666837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8480613" y="5177191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СОДЕРЖАНИЕ ЗАНЯТИЙ ДЛЯ РОДИТЕЛЕЙ ДЕТЕЙ ОТ 11-12 ДО 14-15 ЛЕТ</a:t>
            </a:r>
            <a:endParaRPr lang="x-none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58" y="754348"/>
            <a:ext cx="345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Баланың бас ұстазы – ата-ана.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Позитивное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родительство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: слушать, слышать, быть услышанным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966" y="1373784"/>
            <a:ext cx="3929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kk-KZ" sz="1000" dirty="0"/>
              <a:t>Возрастные и социальные особенности подростков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Воспитание как позитивное воздействие на подростка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Особенности позитивного </a:t>
            </a:r>
            <a:r>
              <a:rPr lang="ru-RU" sz="1000" dirty="0" err="1"/>
              <a:t>родительства</a:t>
            </a:r>
            <a:endParaRPr lang="ru-RU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Принципы и правила позитивного </a:t>
            </a:r>
            <a:r>
              <a:rPr lang="ru-RU" sz="1000" dirty="0" err="1"/>
              <a:t>родительства</a:t>
            </a:r>
            <a:r>
              <a:rPr lang="kk-KZ" sz="1000" dirty="0"/>
              <a:t> Национальные истоки позитивного родительства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Удовлетворенность и психологическое благополучие как результат позитивного </a:t>
            </a:r>
            <a:r>
              <a:rPr lang="ru-RU" sz="1000" dirty="0" err="1"/>
              <a:t>родительства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269" y="736715"/>
            <a:ext cx="3576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Ақыл айтпа, жол көрсет.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Новые условия обучения: как ребенку пройти адаптацию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7316" y="1373784"/>
            <a:ext cx="3893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Физиологическая адаптация подростка, условия повышения его работоспособности</a:t>
            </a:r>
            <a:r>
              <a:rPr lang="kk-KZ" sz="1000" dirty="0"/>
              <a:t>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kk-KZ" sz="1000" dirty="0"/>
              <a:t>Культура национального питания как возможность физиологической адаптации подростка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Социально-психологическая адаптация подростка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Влияние самооценки подростка на процесс адаптации 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Развитие коммуникативных навыков подростка в семье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в успешной социализации подростка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0" y="734184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Балаға үйрету: ақылыңды мейірімге орап бер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Как найти ключ к своему ребенку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8710" y="1262314"/>
            <a:ext cx="375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kk-KZ" sz="1000" dirty="0"/>
              <a:t>Мүшел жас. Возрастные кризисы подростка, способы справляться с их проявлениями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kk-KZ" sz="1000" dirty="0"/>
              <a:t>Общие интересы родителей и детей как основа их взаимопонимания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kk-KZ" sz="1000" dirty="0"/>
              <a:t>Как строить общение с подростком. Конструктивные переговоры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kk-KZ" sz="1000" dirty="0"/>
              <a:t>Конфликты с подростком и пути их разрешения</a:t>
            </a:r>
            <a:endParaRPr lang="x-none" sz="10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kk-KZ" sz="1000" dirty="0"/>
              <a:t>Умение прощать как условие сохранения эмоционального контакта между родителем и ребенком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257" y="3182454"/>
            <a:ext cx="288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Бұлақ көрсең, көзін аш.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Растим творческую личность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256" y="3644119"/>
            <a:ext cx="3927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Методы развития творческого мышления подростка  в условиях семьи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Значение </a:t>
            </a:r>
            <a:r>
              <a:rPr lang="kk-KZ" sz="1000" dirty="0"/>
              <a:t>национальных</a:t>
            </a:r>
            <a:r>
              <a:rPr lang="ru-RU" sz="1000" dirty="0"/>
              <a:t> детских игр в развитии творчества детей в условиях современной семьи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Повышение эффективности творческих занятий с детьми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Взаимодействие семьи и школы по развитию творческой личности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49269" y="3146665"/>
            <a:ext cx="4084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Ақпараттан ақ-қараны ажырату өнері.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Ребенок в интернете:  как найти золотую середину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89274" y="3593125"/>
            <a:ext cx="3989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Ключевые проблемы, последствия и возможности использования подростком интернета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Алгоритм поведения родителей для защиты  подростка от кибербуллинга и опасных источников в интернет-пространстве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Влияние воспитания  на поведение подростка в сети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Взаимодействие школы и родителей по обеспечению информационной безопасности подростка 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0" y="3156694"/>
            <a:ext cx="3675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«Әр нәрсенің өлшемі бар...»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Как удержать баланс между «надо» и «хочу»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2000" y="3618359"/>
            <a:ext cx="35231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Потребности и желания подростка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Признаки проблемного поведения подростка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Алгоритм работы с негативными эмоциями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Способы </a:t>
            </a:r>
            <a:r>
              <a:rPr lang="ru-RU" sz="1000" dirty="0" err="1"/>
              <a:t>саморегуляции</a:t>
            </a:r>
            <a:r>
              <a:rPr lang="ru-RU" sz="1000" dirty="0"/>
              <a:t>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Предотвращение правонарушений среди подростков</a:t>
            </a:r>
            <a:r>
              <a:rPr lang="kk-KZ" sz="1000" dirty="0"/>
              <a:t>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256" y="5226522"/>
            <a:ext cx="3845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Жасөспірімдермен қарым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қатынас құпиялары.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Особенности взаимоотношений подростков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258" y="5699831"/>
            <a:ext cx="455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Дружба – самое важное в жизни подростка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Как дружат современные дети. Подростковые субкультуры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Конфликты между подростками. </a:t>
            </a:r>
            <a:r>
              <a:rPr lang="ru-RU" sz="1000" dirty="0" err="1"/>
              <a:t>Буллинг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Стратегии родительского поведения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k-KZ" sz="1000" dirty="0"/>
              <a:t>Национальные  ценности  «принятие», «уважение», «открытость» как основа построения взаимоотношений между людьми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2329" y="5191061"/>
            <a:ext cx="387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Отбасы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құндылығы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сарқылмас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қазына</a:t>
            </a:r>
            <a:endParaRPr lang="x-none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Ценности как основа семейного счастья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42329" y="5650046"/>
            <a:ext cx="66966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Актуальность применения семейных ценностей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Гостеприимство как основа семейных ценностей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«Добрые родители - Добрый ребенок»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err="1"/>
              <a:t>Бабалар</a:t>
            </a:r>
            <a:r>
              <a:rPr lang="ru-RU" sz="1000" dirty="0"/>
              <a:t> </a:t>
            </a:r>
            <a:r>
              <a:rPr lang="ru-RU" sz="1000" dirty="0" err="1"/>
              <a:t>дәстүрі</a:t>
            </a:r>
            <a:r>
              <a:rPr lang="ru-RU" sz="1000" dirty="0"/>
              <a:t> – </a:t>
            </a:r>
            <a:r>
              <a:rPr lang="ru-RU" sz="1000" dirty="0" err="1"/>
              <a:t>ұрпаққа</a:t>
            </a:r>
            <a:r>
              <a:rPr lang="ru-RU" sz="1000" dirty="0"/>
              <a:t> </a:t>
            </a:r>
            <a:r>
              <a:rPr lang="ru-RU" sz="1000" dirty="0" err="1"/>
              <a:t>өсиет</a:t>
            </a:r>
            <a:r>
              <a:rPr lang="ru-RU" sz="1000" dirty="0"/>
              <a:t> – обсуждение и применение традиций передающихся из поколения в поколение как ценностная основа семьи  </a:t>
            </a:r>
            <a:endParaRPr lang="x-none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Важность взаимодействия школы и родителей в вопросах сохранения национальных ценностей у подростков 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296395" y="2903233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4348437" y="2903233"/>
            <a:ext cx="3710834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8352959" y="2886403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296395" y="5038326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8421407" y="502517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4342464" y="5038326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77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2429</Words>
  <Application>Microsoft Office PowerPoint</Application>
  <PresentationFormat>Широкоэкранный</PresentationFormat>
  <Paragraphs>401</Paragraphs>
  <Slides>16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2_Тема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User</cp:lastModifiedBy>
  <cp:revision>265</cp:revision>
  <cp:lastPrinted>2023-06-21T03:05:39Z</cp:lastPrinted>
  <dcterms:modified xsi:type="dcterms:W3CDTF">2023-10-06T05:57:37Z</dcterms:modified>
</cp:coreProperties>
</file>